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117" r:id="rId2"/>
    <p:sldId id="1144" r:id="rId3"/>
    <p:sldId id="455" r:id="rId4"/>
    <p:sldId id="1098" r:id="rId5"/>
    <p:sldId id="338" r:id="rId6"/>
    <p:sldId id="321" r:id="rId7"/>
    <p:sldId id="1080" r:id="rId8"/>
    <p:sldId id="1099" r:id="rId9"/>
    <p:sldId id="1120" r:id="rId10"/>
    <p:sldId id="1121" r:id="rId11"/>
    <p:sldId id="1122" r:id="rId12"/>
    <p:sldId id="1134" r:id="rId13"/>
    <p:sldId id="1119" r:id="rId14"/>
    <p:sldId id="1133" r:id="rId15"/>
    <p:sldId id="1135" r:id="rId16"/>
    <p:sldId id="1136" r:id="rId17"/>
    <p:sldId id="1137" r:id="rId18"/>
    <p:sldId id="1148" r:id="rId19"/>
    <p:sldId id="1152" r:id="rId20"/>
    <p:sldId id="1154" r:id="rId21"/>
    <p:sldId id="1153" r:id="rId22"/>
    <p:sldId id="1139" r:id="rId23"/>
    <p:sldId id="1150" r:id="rId24"/>
    <p:sldId id="1149" r:id="rId25"/>
    <p:sldId id="1151" r:id="rId26"/>
    <p:sldId id="1140" r:id="rId27"/>
    <p:sldId id="1141" r:id="rId28"/>
    <p:sldId id="1142" r:id="rId29"/>
    <p:sldId id="1156" r:id="rId30"/>
    <p:sldId id="1143" r:id="rId31"/>
    <p:sldId id="107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B77"/>
    <a:srgbClr val="FF606D"/>
    <a:srgbClr val="163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71"/>
    <p:restoredTop sz="96076"/>
  </p:normalViewPr>
  <p:slideViewPr>
    <p:cSldViewPr snapToGrid="0" snapToObjects="1">
      <p:cViewPr varScale="1">
        <p:scale>
          <a:sx n="114" d="100"/>
          <a:sy n="114" d="100"/>
        </p:scale>
        <p:origin x="168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79C0C-24A2-2343-BD15-D64270F9C4C3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100D9-A18E-A641-BD15-2BA3D26B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34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8296D-AD7A-294D-8C66-F4B1027799E6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5BB7F-296D-2A4D-9E32-41E65556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270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5BB7F-296D-2A4D-9E32-41E6555677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5BB7F-296D-2A4D-9E32-41E6555677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2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874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5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96520" y="742950"/>
            <a:ext cx="11855451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sz="1800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fld id="{436ABB36-5136-4A4D-8957-881539FED1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pic>
        <p:nvPicPr>
          <p:cNvPr id="9" name="Picture 2" descr="D:\A Science Projects\CALET\Logo\caletlogo_v080111.jpg">
            <a:extLst>
              <a:ext uri="{FF2B5EF4-FFF2-40B4-BE49-F238E27FC236}">
                <a16:creationId xmlns:a16="http://schemas.microsoft.com/office/drawing/2014/main" id="{634C16AA-5B38-5740-9415-F162A37E2F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10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77800" y="692150"/>
            <a:ext cx="11855451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800">
              <a:solidFill>
                <a:prstClr val="black"/>
              </a:solidFill>
              <a:latin typeface="Tahoma" pitchFamily="34" charset="0"/>
              <a:ea typeface="ＭＳ Ｐゴシック" pitchFamily="50" charset="-128"/>
            </a:endParaRPr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fld id="{436ABB36-5136-4A4D-8957-881539FED1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859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9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4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8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1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0849" y="-1"/>
            <a:ext cx="9255243" cy="1226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2022.3.2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ISEE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6D254-8C40-874C-85E8-21BED3F62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4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tiff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E2546D3-6B0E-0445-B2AB-6D47486A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B5ABE50-CE1F-1543-B310-C422604B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ISEE Symposium</a:t>
            </a:r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6BF8D3-64C4-A743-A33B-FFBB249A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1</a:t>
            </a:fld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3794CB-7E91-A142-AB98-4A065ADB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"/>
            <a:ext cx="12192000" cy="68567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71DFF5-7EAB-EB46-AE9F-8A407631FC9B}"/>
              </a:ext>
            </a:extLst>
          </p:cNvPr>
          <p:cNvSpPr txBox="1"/>
          <p:nvPr/>
        </p:nvSpPr>
        <p:spPr>
          <a:xfrm>
            <a:off x="6521352" y="5084733"/>
            <a:ext cx="4432495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  <a:defRPr/>
            </a:pPr>
            <a:r>
              <a:rPr lang="ja-JP" altLang="en-US" sz="2400" b="1">
                <a:solidFill>
                  <a:srgbClr val="00206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鳥居祥二　</a:t>
            </a:r>
            <a:endParaRPr lang="en-US" altLang="ja-JP" sz="2400" b="1" dirty="0">
              <a:solidFill>
                <a:srgbClr val="00206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ts val="2480"/>
              </a:lnSpc>
              <a:defRPr/>
            </a:pPr>
            <a:r>
              <a:rPr lang="ja-JP" altLang="en-US" sz="2400" b="1">
                <a:solidFill>
                  <a:srgbClr val="00206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早稲田大学理工総研</a:t>
            </a:r>
            <a:endParaRPr lang="en-US" altLang="ja-JP" sz="2400" b="1" dirty="0">
              <a:solidFill>
                <a:srgbClr val="00206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sz="2400" b="1" dirty="0">
                <a:solidFill>
                  <a:srgbClr val="00206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   </a:t>
            </a:r>
            <a:r>
              <a:rPr lang="ja-JP" altLang="en-US" sz="2400" b="1">
                <a:solidFill>
                  <a:srgbClr val="00206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他</a:t>
            </a:r>
            <a:r>
              <a:rPr lang="en-US" altLang="ja-JP" sz="2400" b="1" dirty="0">
                <a:solidFill>
                  <a:srgbClr val="00206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CALET</a:t>
            </a:r>
            <a:r>
              <a:rPr lang="ja-JP" altLang="en-US" sz="2400" b="1">
                <a:solidFill>
                  <a:srgbClr val="00206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国際研究チーム</a:t>
            </a:r>
            <a:endParaRPr lang="en-US" altLang="ja-JP" sz="2400" b="1" dirty="0">
              <a:solidFill>
                <a:srgbClr val="00206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8D3CA6-7D90-DF47-ACA3-5FF36B33CBF7}"/>
              </a:ext>
            </a:extLst>
          </p:cNvPr>
          <p:cNvSpPr txBox="1"/>
          <p:nvPr/>
        </p:nvSpPr>
        <p:spPr>
          <a:xfrm>
            <a:off x="118888" y="404040"/>
            <a:ext cx="5858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highlight>
                  <a:srgbClr val="FFFF00"/>
                </a:highlight>
                <a:latin typeface="+mn-ea"/>
              </a:rPr>
              <a:t>ISS</a:t>
            </a:r>
            <a:r>
              <a:rPr lang="ja-JP" altLang="en-US" sz="3200">
                <a:highlight>
                  <a:srgbClr val="FFFF00"/>
                </a:highlight>
                <a:latin typeface="+mn-ea"/>
              </a:rPr>
              <a:t>搭載</a:t>
            </a:r>
            <a:r>
              <a:rPr lang="en-US" altLang="ja-JP" sz="3200" dirty="0">
                <a:highlight>
                  <a:srgbClr val="FFFF00"/>
                </a:highlight>
                <a:latin typeface="+mn-ea"/>
              </a:rPr>
              <a:t>CALET</a:t>
            </a:r>
            <a:r>
              <a:rPr lang="ja-JP" altLang="en-US" sz="3200">
                <a:highlight>
                  <a:srgbClr val="FFFF00"/>
                </a:highlight>
                <a:latin typeface="+mn-ea"/>
              </a:rPr>
              <a:t>による</a:t>
            </a:r>
            <a:endParaRPr lang="en-US" altLang="ja-JP" sz="3200" dirty="0">
              <a:highlight>
                <a:srgbClr val="FFFF00"/>
              </a:highlight>
              <a:latin typeface="+mn-ea"/>
            </a:endParaRPr>
          </a:p>
          <a:p>
            <a:pPr algn="ctr"/>
            <a:r>
              <a:rPr lang="ja-JP" altLang="en-US" sz="3200">
                <a:highlight>
                  <a:srgbClr val="FFFF00"/>
                </a:highlight>
                <a:latin typeface="+mn-ea"/>
              </a:rPr>
              <a:t>６年間の軌道上観測の成果</a:t>
            </a:r>
            <a:r>
              <a:rPr lang="en-US" altLang="ja-JP" sz="3200" b="1" dirty="0">
                <a:highlight>
                  <a:srgbClr val="FFFF00"/>
                </a:highlight>
                <a:latin typeface="+mn-ea"/>
                <a:cs typeface="Arial" panose="020B0604020202020204" pitchFamily="34" charset="0"/>
              </a:rPr>
              <a:t>   </a:t>
            </a:r>
            <a:r>
              <a:rPr lang="en-US" altLang="ja-JP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66148F2-F195-E243-A14A-67F7207CF441}"/>
              </a:ext>
            </a:extLst>
          </p:cNvPr>
          <p:cNvGrpSpPr/>
          <p:nvPr/>
        </p:nvGrpSpPr>
        <p:grpSpPr>
          <a:xfrm>
            <a:off x="118889" y="1681202"/>
            <a:ext cx="4190368" cy="1301583"/>
            <a:chOff x="149864" y="1186645"/>
            <a:chExt cx="4190368" cy="1301583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AAFE135-D22B-F84D-AE32-08BA01B13C4D}"/>
                </a:ext>
              </a:extLst>
            </p:cNvPr>
            <p:cNvSpPr/>
            <p:nvPr/>
          </p:nvSpPr>
          <p:spPr>
            <a:xfrm>
              <a:off x="2349005" y="1186645"/>
              <a:ext cx="19912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Helvetica" pitchFamily="2" charset="0"/>
                </a:rPr>
                <a:t>Calorimetric</a:t>
              </a:r>
            </a:p>
            <a:p>
              <a:r>
                <a:rPr lang="en-US" altLang="ja-JP" b="1" dirty="0">
                  <a:solidFill>
                    <a:srgbClr val="FF0000"/>
                  </a:solidFill>
                  <a:latin typeface="Helvetica" pitchFamily="2" charset="0"/>
                </a:rPr>
                <a:t>Electron </a:t>
              </a:r>
            </a:p>
            <a:p>
              <a:r>
                <a:rPr lang="en-US" altLang="ja-JP" b="1" dirty="0">
                  <a:solidFill>
                    <a:srgbClr val="FF0000"/>
                  </a:solidFill>
                  <a:latin typeface="Helvetica" pitchFamily="2" charset="0"/>
                </a:rPr>
                <a:t>Telescope</a:t>
              </a: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52C5B5A-1C9F-D544-8E16-169ED969D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911" y="1242377"/>
              <a:ext cx="1991228" cy="809991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FCBFCF7-1A0D-2944-983B-FF416316B26E}"/>
                </a:ext>
              </a:extLst>
            </p:cNvPr>
            <p:cNvSpPr txBox="1"/>
            <p:nvPr/>
          </p:nvSpPr>
          <p:spPr>
            <a:xfrm>
              <a:off x="149864" y="211889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  <a:latin typeface="Helvetica" pitchFamily="2" charset="0"/>
                </a:rPr>
                <a:t>on the International Space Station</a:t>
              </a:r>
              <a:endParaRPr kumimoji="1" lang="ja-JP" altLang="en-US" b="1">
                <a:solidFill>
                  <a:srgbClr val="FF0000"/>
                </a:solidFill>
                <a:latin typeface="Helvetica" pitchFamily="2" charset="0"/>
              </a:endParaRPr>
            </a:p>
          </p:txBody>
        </p:sp>
      </p:grpSp>
      <p:sp>
        <p:nvSpPr>
          <p:cNvPr id="15" name="円/楕円 14">
            <a:extLst>
              <a:ext uri="{FF2B5EF4-FFF2-40B4-BE49-F238E27FC236}">
                <a16:creationId xmlns:a16="http://schemas.microsoft.com/office/drawing/2014/main" id="{47994538-57D1-C646-B627-BE3C3852ABAA}"/>
              </a:ext>
            </a:extLst>
          </p:cNvPr>
          <p:cNvSpPr/>
          <p:nvPr/>
        </p:nvSpPr>
        <p:spPr>
          <a:xfrm rot="20476063">
            <a:off x="1325346" y="3806761"/>
            <a:ext cx="1413305" cy="1399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>
            <a:extLst>
              <a:ext uri="{FF2B5EF4-FFF2-40B4-BE49-F238E27FC236}">
                <a16:creationId xmlns:a16="http://schemas.microsoft.com/office/drawing/2014/main" id="{A236FCB6-CA42-D849-8D19-21AF03426525}"/>
              </a:ext>
            </a:extLst>
          </p:cNvPr>
          <p:cNvSpPr/>
          <p:nvPr/>
        </p:nvSpPr>
        <p:spPr>
          <a:xfrm>
            <a:off x="1874740" y="3060590"/>
            <a:ext cx="233352" cy="64018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100000">
                <a:srgbClr val="CB6485"/>
              </a:gs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DD96EB-4892-5643-8153-66915773D08A}"/>
              </a:ext>
            </a:extLst>
          </p:cNvPr>
          <p:cNvSpPr txBox="1"/>
          <p:nvPr/>
        </p:nvSpPr>
        <p:spPr>
          <a:xfrm>
            <a:off x="4128027" y="6492248"/>
            <a:ext cx="48638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b="1">
                <a:latin typeface="+mj-ea"/>
                <a:ea typeface="+mj-ea"/>
                <a:cs typeface="Arial" panose="020B0604020202020204" pitchFamily="34" charset="0"/>
              </a:rPr>
              <a:t>令和３年度</a:t>
            </a:r>
            <a:r>
              <a:rPr kumimoji="1" lang="en-US" altLang="ja-JP" b="1" dirty="0">
                <a:latin typeface="+mj-ea"/>
                <a:ea typeface="+mj-ea"/>
                <a:cs typeface="Arial" panose="020B0604020202020204" pitchFamily="34" charset="0"/>
              </a:rPr>
              <a:t>ISEE </a:t>
            </a:r>
            <a:r>
              <a:rPr kumimoji="1" lang="ja-JP" altLang="en-US" b="1">
                <a:latin typeface="+mj-ea"/>
                <a:ea typeface="+mj-ea"/>
                <a:cs typeface="Arial" panose="020B0604020202020204" pitchFamily="34" charset="0"/>
              </a:rPr>
              <a:t>合同研究集会</a:t>
            </a:r>
            <a:r>
              <a:rPr kumimoji="1" lang="en-US" altLang="ja-JP" b="1" dirty="0">
                <a:latin typeface="+mj-ea"/>
                <a:ea typeface="+mj-ea"/>
                <a:cs typeface="Arial" panose="020B0604020202020204" pitchFamily="34" charset="0"/>
              </a:rPr>
              <a:t>  2022</a:t>
            </a:r>
            <a:r>
              <a:rPr kumimoji="1" lang="ja-JP" altLang="en-US" b="1">
                <a:latin typeface="+mj-ea"/>
                <a:ea typeface="+mj-ea"/>
                <a:cs typeface="Arial" panose="020B0604020202020204" pitchFamily="34" charset="0"/>
              </a:rPr>
              <a:t>年</a:t>
            </a:r>
            <a:r>
              <a:rPr kumimoji="1" lang="en-US" altLang="ja-JP" b="1" dirty="0">
                <a:latin typeface="+mj-ea"/>
                <a:ea typeface="+mj-ea"/>
                <a:cs typeface="Arial" panose="020B0604020202020204" pitchFamily="34" charset="0"/>
              </a:rPr>
              <a:t>3</a:t>
            </a:r>
            <a:r>
              <a:rPr kumimoji="1" lang="ja-JP" altLang="en-US" b="1">
                <a:latin typeface="+mj-ea"/>
                <a:ea typeface="+mj-ea"/>
                <a:cs typeface="Arial" panose="020B0604020202020204" pitchFamily="34" charset="0"/>
              </a:rPr>
              <a:t>月</a:t>
            </a:r>
            <a:r>
              <a:rPr kumimoji="1" lang="en-US" altLang="ja-JP" b="1" dirty="0">
                <a:latin typeface="+mj-ea"/>
                <a:ea typeface="+mj-ea"/>
                <a:cs typeface="Arial" panose="020B0604020202020204" pitchFamily="34" charset="0"/>
              </a:rPr>
              <a:t>2</a:t>
            </a:r>
            <a:r>
              <a:rPr kumimoji="1" lang="ja-JP" altLang="en-US" b="1">
                <a:latin typeface="+mj-ea"/>
                <a:ea typeface="+mj-ea"/>
                <a:cs typeface="Arial" panose="020B0604020202020204" pitchFamily="34" charset="0"/>
              </a:rPr>
              <a:t>日</a:t>
            </a:r>
            <a:endParaRPr kumimoji="1" lang="en-US" altLang="ja-JP" b="1" dirty="0">
              <a:latin typeface="+mj-ea"/>
              <a:ea typeface="+mj-ea"/>
              <a:cs typeface="Arial" panose="020B0604020202020204" pitchFamily="34" charset="0"/>
            </a:endParaRPr>
          </a:p>
          <a:p>
            <a:endParaRPr kumimoji="1" lang="ja-JP" altLang="en-US" sz="1600" b="1"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78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2A7E304-06C0-CD47-B89E-9401F348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D7D4719-E11A-144C-9974-26D8599F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7F66D2-565F-B248-AB8C-E42A9223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86FB1F-6712-134F-8079-86CF35B3CDBE}"/>
              </a:ext>
            </a:extLst>
          </p:cNvPr>
          <p:cNvSpPr/>
          <p:nvPr/>
        </p:nvSpPr>
        <p:spPr>
          <a:xfrm>
            <a:off x="1181796" y="157203"/>
            <a:ext cx="10400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Cosmic-ray all-electron spectrum (update: as of  Sep. 30, 2020)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830DA58-2518-854A-8EB1-32BB60028230}"/>
              </a:ext>
            </a:extLst>
          </p:cNvPr>
          <p:cNvGrpSpPr/>
          <p:nvPr/>
        </p:nvGrpSpPr>
        <p:grpSpPr>
          <a:xfrm>
            <a:off x="170471" y="857797"/>
            <a:ext cx="11851058" cy="5656152"/>
            <a:chOff x="170471" y="857797"/>
            <a:chExt cx="11851058" cy="5656152"/>
          </a:xfrm>
        </p:grpSpPr>
        <p:sp>
          <p:nvSpPr>
            <p:cNvPr id="22" name="正方形/長方形 4">
              <a:extLst>
                <a:ext uri="{FF2B5EF4-FFF2-40B4-BE49-F238E27FC236}">
                  <a16:creationId xmlns:a16="http://schemas.microsoft.com/office/drawing/2014/main" id="{3CE0A4EC-F25A-484A-9512-18664F8237A1}"/>
                </a:ext>
              </a:extLst>
            </p:cNvPr>
            <p:cNvSpPr/>
            <p:nvPr/>
          </p:nvSpPr>
          <p:spPr>
            <a:xfrm>
              <a:off x="690403" y="864978"/>
              <a:ext cx="55075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Phys. Rev. Lett. </a:t>
              </a:r>
              <a:r>
                <a:rPr lang="en-US" altLang="ja-JP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r>
                <a:rPr lang="en-US" altLang="ja-JP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261102 (2018)</a:t>
              </a:r>
              <a:endParaRPr lang="en-US" altLang="ja-JP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93F050C2-CB7C-D143-88AB-2FA0F928590A}"/>
                </a:ext>
              </a:extLst>
            </p:cNvPr>
            <p:cNvGrpSpPr/>
            <p:nvPr/>
          </p:nvGrpSpPr>
          <p:grpSpPr>
            <a:xfrm>
              <a:off x="170471" y="857797"/>
              <a:ext cx="8724678" cy="5656152"/>
              <a:chOff x="807523" y="1365557"/>
              <a:chExt cx="8363334" cy="5220000"/>
            </a:xfrm>
          </p:grpSpPr>
          <p:pic>
            <p:nvPicPr>
              <p:cNvPr id="28" name="図 4">
                <a:extLst>
                  <a:ext uri="{FF2B5EF4-FFF2-40B4-BE49-F238E27FC236}">
                    <a16:creationId xmlns:a16="http://schemas.microsoft.com/office/drawing/2014/main" id="{58E9A808-631C-EA4F-AE73-812DDBB06D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7523" y="1365557"/>
                <a:ext cx="8363334" cy="5220000"/>
              </a:xfrm>
              <a:prstGeom prst="rect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grpSp>
            <p:nvGrpSpPr>
              <p:cNvPr id="29" name="グループ化 9">
                <a:extLst>
                  <a:ext uri="{FF2B5EF4-FFF2-40B4-BE49-F238E27FC236}">
                    <a16:creationId xmlns:a16="http://schemas.microsoft.com/office/drawing/2014/main" id="{D037ACE6-C6A2-304E-86EE-D0AE13B1DFD8}"/>
                  </a:ext>
                </a:extLst>
              </p:cNvPr>
              <p:cNvGrpSpPr/>
              <p:nvPr/>
            </p:nvGrpSpPr>
            <p:grpSpPr>
              <a:xfrm>
                <a:off x="1911204" y="4285265"/>
                <a:ext cx="3708017" cy="1538883"/>
                <a:chOff x="4453899" y="2689775"/>
                <a:chExt cx="3096282" cy="1538883"/>
              </a:xfrm>
            </p:grpSpPr>
            <p:sp>
              <p:nvSpPr>
                <p:cNvPr id="31" name="テキスト ボックス 10">
                  <a:extLst>
                    <a:ext uri="{FF2B5EF4-FFF2-40B4-BE49-F238E27FC236}">
                      <a16:creationId xmlns:a16="http://schemas.microsoft.com/office/drawing/2014/main" id="{F69CA085-87A0-0F40-9002-54409FF1893E}"/>
                    </a:ext>
                  </a:extLst>
                </p:cNvPr>
                <p:cNvSpPr txBox="1"/>
                <p:nvPr/>
              </p:nvSpPr>
              <p:spPr>
                <a:xfrm>
                  <a:off x="4453899" y="2689775"/>
                  <a:ext cx="3096282" cy="15388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Clr>
                      <a:srgbClr val="FF0000"/>
                    </a:buClr>
                    <a:buSzPct val="131000"/>
                    <a:buFont typeface="Wingdings" pitchFamily="2" charset="2"/>
                    <a:buChar char="n"/>
                  </a:pPr>
                  <a:r>
                    <a:rPr kumimoji="1" lang="en-US" altLang="ja-JP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CALET  2021 </a:t>
                  </a:r>
                </a:p>
                <a:p>
                  <a:r>
                    <a:rPr kumimoji="1" lang="en-US" altLang="ja-JP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uncertainty band (</a:t>
                  </a:r>
                  <a:r>
                    <a:rPr kumimoji="1" lang="en-US" altLang="ja-JP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stat.+syst</a:t>
                  </a:r>
                  <a:r>
                    <a:rPr kumimoji="1" lang="en-US" altLang="ja-JP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.)</a:t>
                  </a:r>
                </a:p>
                <a:p>
                  <a:endParaRPr kumimoji="1" lang="en-US" altLang="ja-JP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SzPct val="131000"/>
                    <a:buFont typeface="Wingdings" pitchFamily="2" charset="2"/>
                    <a:buChar char="l"/>
                  </a:pPr>
                  <a:r>
                    <a:rPr kumimoji="1" lang="en-US" altLang="ja-JP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AMS-02  2019</a:t>
                  </a:r>
                </a:p>
                <a:p>
                  <a:pPr marL="285750" indent="-285750">
                    <a:buFont typeface="Wingdings" pitchFamily="2" charset="2"/>
                    <a:buChar char="l"/>
                  </a:pPr>
                  <a:endParaRPr kumimoji="1" lang="en-US" altLang="ja-JP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buClr>
                      <a:srgbClr val="0070C0"/>
                    </a:buClr>
                    <a:buSzPct val="200000"/>
                  </a:pPr>
                  <a:r>
                    <a:rPr kumimoji="1" lang="en-US" altLang="ja-JP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DAMPE  2017</a:t>
                  </a:r>
                </a:p>
                <a:p>
                  <a:pPr>
                    <a:buClr>
                      <a:srgbClr val="0070C0"/>
                    </a:buClr>
                    <a:buSzPct val="200000"/>
                  </a:pPr>
                  <a:endParaRPr kumimoji="1" lang="en-US" altLang="ja-JP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kumimoji="1" lang="en-US" altLang="ja-JP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Fermi-LAT 2017 (HE+LE)</a:t>
                  </a:r>
                  <a:endParaRPr kumimoji="1" lang="ja-JP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三角形 11">
                  <a:extLst>
                    <a:ext uri="{FF2B5EF4-FFF2-40B4-BE49-F238E27FC236}">
                      <a16:creationId xmlns:a16="http://schemas.microsoft.com/office/drawing/2014/main" id="{11B9C167-DEA1-FA47-85C5-A7B097757DD6}"/>
                    </a:ext>
                  </a:extLst>
                </p:cNvPr>
                <p:cNvSpPr/>
                <p:nvPr/>
              </p:nvSpPr>
              <p:spPr>
                <a:xfrm>
                  <a:off x="4520477" y="3562127"/>
                  <a:ext cx="144000" cy="144000"/>
                </a:xfrm>
                <a:prstGeom prst="triangl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rgbClr val="92D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十字形 12">
                  <a:extLst>
                    <a:ext uri="{FF2B5EF4-FFF2-40B4-BE49-F238E27FC236}">
                      <a16:creationId xmlns:a16="http://schemas.microsoft.com/office/drawing/2014/main" id="{0B7661B7-51FF-D44B-8120-3B6E23F70020}"/>
                    </a:ext>
                  </a:extLst>
                </p:cNvPr>
                <p:cNvSpPr/>
                <p:nvPr/>
              </p:nvSpPr>
              <p:spPr>
                <a:xfrm>
                  <a:off x="4523032" y="3904192"/>
                  <a:ext cx="120243" cy="144000"/>
                </a:xfrm>
                <a:prstGeom prst="plus">
                  <a:avLst/>
                </a:prstGeom>
                <a:noFill/>
                <a:ln w="19050">
                  <a:solidFill>
                    <a:schemeClr val="accent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/>
                </a:p>
              </p:txBody>
            </p:sp>
            <p:sp>
              <p:nvSpPr>
                <p:cNvPr id="34" name="正方形/長方形 13">
                  <a:extLst>
                    <a:ext uri="{FF2B5EF4-FFF2-40B4-BE49-F238E27FC236}">
                      <a16:creationId xmlns:a16="http://schemas.microsoft.com/office/drawing/2014/main" id="{3D69433B-3197-DF41-8663-778B9D0C1ADA}"/>
                    </a:ext>
                  </a:extLst>
                </p:cNvPr>
                <p:cNvSpPr/>
                <p:nvPr/>
              </p:nvSpPr>
              <p:spPr>
                <a:xfrm>
                  <a:off x="4520027" y="2983324"/>
                  <a:ext cx="451945" cy="144000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0" name="テキスト ボックス 5">
                <a:extLst>
                  <a:ext uri="{FF2B5EF4-FFF2-40B4-BE49-F238E27FC236}">
                    <a16:creationId xmlns:a16="http://schemas.microsoft.com/office/drawing/2014/main" id="{C22E6E56-957D-1A42-8B05-F3CCD6560DAC}"/>
                  </a:ext>
                </a:extLst>
              </p:cNvPr>
              <p:cNvSpPr txBox="1"/>
              <p:nvPr/>
            </p:nvSpPr>
            <p:spPr>
              <a:xfrm>
                <a:off x="1848663" y="3041091"/>
                <a:ext cx="3833101" cy="646331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12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600" b="1" dirty="0">
                    <a:solidFill>
                      <a:srgbClr val="FF0000"/>
                    </a:solidFill>
                    <a:latin typeface="LINGWAI TC MEDIUM" panose="03050602040302020204" pitchFamily="66" charset="-120"/>
                    <a:ea typeface="LINGWAI TC MEDIUM" panose="03050602040302020204" pitchFamily="66" charset="-120"/>
                    <a:cs typeface="LINGWAI TC MEDIUM" panose="03050602040302020204" pitchFamily="66" charset="-120"/>
                  </a:rPr>
                  <a:t>CALET - Preliminary</a:t>
                </a:r>
                <a:endParaRPr kumimoji="1" lang="ja-JP" altLang="en-US" sz="3600" b="1">
                  <a:solidFill>
                    <a:srgbClr val="FF0000"/>
                  </a:solidFill>
                  <a:latin typeface="LINGWAI TC MEDIUM" panose="03050602040302020204" pitchFamily="66" charset="-120"/>
                  <a:ea typeface="LINGWAI TC MEDIUM" panose="03050602040302020204" pitchFamily="66" charset="-120"/>
                  <a:cs typeface="LINGWAI TC MEDIUM" panose="03050602040302020204" pitchFamily="66" charset="-12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418880-0D18-9947-8DBD-52182975F358}"/>
                </a:ext>
              </a:extLst>
            </p:cNvPr>
            <p:cNvSpPr txBox="1"/>
            <p:nvPr/>
          </p:nvSpPr>
          <p:spPr>
            <a:xfrm>
              <a:off x="1013601" y="921581"/>
              <a:ext cx="1128236" cy="1866200"/>
            </a:xfrm>
            <a:prstGeom prst="rect">
              <a:avLst/>
            </a:prstGeom>
            <a:noFill/>
            <a:ln w="444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5" name="Left Arrow 1">
              <a:extLst>
                <a:ext uri="{FF2B5EF4-FFF2-40B4-BE49-F238E27FC236}">
                  <a16:creationId xmlns:a16="http://schemas.microsoft.com/office/drawing/2014/main" id="{F14274FD-0FF5-0449-82A5-F3E32FA2889D}"/>
                </a:ext>
              </a:extLst>
            </p:cNvPr>
            <p:cNvSpPr/>
            <p:nvPr/>
          </p:nvSpPr>
          <p:spPr>
            <a:xfrm>
              <a:off x="2306734" y="1273383"/>
              <a:ext cx="532746" cy="33951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808BC729-CC45-934C-B821-D3379DD0BB9B}"/>
                </a:ext>
              </a:extLst>
            </p:cNvPr>
            <p:cNvSpPr txBox="1"/>
            <p:nvPr/>
          </p:nvSpPr>
          <p:spPr>
            <a:xfrm>
              <a:off x="3004378" y="1088584"/>
              <a:ext cx="4932430" cy="630942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0070C0">
                  <a:alpha val="88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2060"/>
                </a:lnSpc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Low energy region: 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solar modulation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2060"/>
                </a:lnSpc>
              </a:pP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     =&gt; better consistency with AMS-02 (2019)</a:t>
              </a:r>
            </a:p>
          </p:txBody>
        </p:sp>
        <p:sp>
          <p:nvSpPr>
            <p:cNvPr id="27" name="TextBox 40">
              <a:extLst>
                <a:ext uri="{FF2B5EF4-FFF2-40B4-BE49-F238E27FC236}">
                  <a16:creationId xmlns:a16="http://schemas.microsoft.com/office/drawing/2014/main" id="{D51E7189-01A9-3E46-AE9C-8C1D509E3BD7}"/>
                </a:ext>
              </a:extLst>
            </p:cNvPr>
            <p:cNvSpPr txBox="1"/>
            <p:nvPr/>
          </p:nvSpPr>
          <p:spPr>
            <a:xfrm>
              <a:off x="8944836" y="922675"/>
              <a:ext cx="3076693" cy="1401794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FF0000">
                  <a:alpha val="88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560"/>
                </a:lnSpc>
                <a:spcBef>
                  <a:spcPct val="0"/>
                </a:spcBef>
              </a:pP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Preliminary spectrum is 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updated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after 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1815 days of CALET observations: </a:t>
              </a:r>
            </a:p>
            <a:p>
              <a:pPr>
                <a:lnSpc>
                  <a:spcPts val="2560"/>
                </a:lnSpc>
                <a:spcBef>
                  <a:spcPct val="0"/>
                </a:spcBef>
                <a:buFontTx/>
                <a:buNone/>
              </a:pP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Oct.13, 2015 - Sep.30, 2020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759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4FED328-02DD-C04C-A593-6F444651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5A76F07-2AE5-CE42-84A0-39968130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AFBA4E-BAF9-8442-8F43-77B75B74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15ADE5B-65BB-0E4A-BC5C-45E61C196FB8}"/>
              </a:ext>
            </a:extLst>
          </p:cNvPr>
          <p:cNvSpPr/>
          <p:nvPr/>
        </p:nvSpPr>
        <p:spPr>
          <a:xfrm>
            <a:off x="690403" y="864978"/>
            <a:ext cx="5507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Phys. Rev. Lett. </a:t>
            </a:r>
            <a:r>
              <a:rPr lang="en-US" altLang="ja-JP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n-US" altLang="ja-JP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261102 (2018)</a:t>
            </a:r>
            <a:endParaRPr lang="en-US" altLang="ja-JP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67B55569-F1F8-C949-B94D-7BEECDE68A52}"/>
              </a:ext>
            </a:extLst>
          </p:cNvPr>
          <p:cNvGrpSpPr/>
          <p:nvPr/>
        </p:nvGrpSpPr>
        <p:grpSpPr>
          <a:xfrm>
            <a:off x="121610" y="804928"/>
            <a:ext cx="8724678" cy="5656153"/>
            <a:chOff x="760686" y="1307388"/>
            <a:chExt cx="8363334" cy="5220000"/>
          </a:xfrm>
        </p:grpSpPr>
        <p:pic>
          <p:nvPicPr>
            <p:cNvPr id="7" name="図 4">
              <a:extLst>
                <a:ext uri="{FF2B5EF4-FFF2-40B4-BE49-F238E27FC236}">
                  <a16:creationId xmlns:a16="http://schemas.microsoft.com/office/drawing/2014/main" id="{4B1A8291-150D-0245-84CF-B552832B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686" y="1307388"/>
              <a:ext cx="8363334" cy="52200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sp>
          <p:nvSpPr>
            <p:cNvPr id="8" name="テキスト ボックス 5">
              <a:extLst>
                <a:ext uri="{FF2B5EF4-FFF2-40B4-BE49-F238E27FC236}">
                  <a16:creationId xmlns:a16="http://schemas.microsoft.com/office/drawing/2014/main" id="{D33C3149-CF33-9E48-8F45-44206CF4CD9B}"/>
                </a:ext>
              </a:extLst>
            </p:cNvPr>
            <p:cNvSpPr txBox="1"/>
            <p:nvPr/>
          </p:nvSpPr>
          <p:spPr>
            <a:xfrm>
              <a:off x="1848663" y="3041091"/>
              <a:ext cx="3833101" cy="64633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>
                  <a:solidFill>
                    <a:srgbClr val="FF0000"/>
                  </a:solidFill>
                  <a:latin typeface="LINGWAI TC MEDIUM" panose="03050602040302020204" pitchFamily="66" charset="-120"/>
                  <a:ea typeface="LINGWAI TC MEDIUM" panose="03050602040302020204" pitchFamily="66" charset="-120"/>
                  <a:cs typeface="LINGWAI TC MEDIUM" panose="03050602040302020204" pitchFamily="66" charset="-120"/>
                </a:rPr>
                <a:t>CALET - Preliminary</a:t>
              </a:r>
              <a:endParaRPr kumimoji="1" lang="ja-JP" altLang="en-US" sz="3600" b="1">
                <a:solidFill>
                  <a:srgbClr val="FF0000"/>
                </a:solidFill>
                <a:latin typeface="LINGWAI TC MEDIUM" panose="03050602040302020204" pitchFamily="66" charset="-120"/>
                <a:ea typeface="LINGWAI TC MEDIUM" panose="03050602040302020204" pitchFamily="66" charset="-120"/>
                <a:cs typeface="LINGWAI TC MEDIUM" panose="03050602040302020204" pitchFamily="66" charset="-120"/>
              </a:endParaRPr>
            </a:p>
          </p:txBody>
        </p:sp>
      </p:grpSp>
      <p:sp>
        <p:nvSpPr>
          <p:cNvPr id="10" name="Left Arrow 37">
            <a:extLst>
              <a:ext uri="{FF2B5EF4-FFF2-40B4-BE49-F238E27FC236}">
                <a16:creationId xmlns:a16="http://schemas.microsoft.com/office/drawing/2014/main" id="{B47DD0EB-808C-C847-9E30-01CADD75E0B6}"/>
              </a:ext>
            </a:extLst>
          </p:cNvPr>
          <p:cNvSpPr/>
          <p:nvPr/>
        </p:nvSpPr>
        <p:spPr>
          <a:xfrm rot="16200000">
            <a:off x="6868491" y="2036191"/>
            <a:ext cx="402314" cy="274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98CBFB6-1F02-CA4F-ADD8-3E40F4C590E1}"/>
              </a:ext>
            </a:extLst>
          </p:cNvPr>
          <p:cNvSpPr txBox="1"/>
          <p:nvPr/>
        </p:nvSpPr>
        <p:spPr>
          <a:xfrm>
            <a:off x="2535169" y="1333167"/>
            <a:ext cx="5393827" cy="375744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>
                <a:alpha val="88000"/>
              </a:srgb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60"/>
              </a:lnSpc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High energy region: 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statistics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increased x 2.3</a:t>
            </a:r>
          </a:p>
        </p:txBody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id="{B6A61519-4EEC-D149-947F-89BC4DB3CED4}"/>
              </a:ext>
            </a:extLst>
          </p:cNvPr>
          <p:cNvSpPr txBox="1"/>
          <p:nvPr/>
        </p:nvSpPr>
        <p:spPr>
          <a:xfrm>
            <a:off x="8920766" y="3159646"/>
            <a:ext cx="3149624" cy="2062039"/>
          </a:xfrm>
          <a:prstGeom prst="rect">
            <a:avLst/>
          </a:prstGeom>
          <a:solidFill>
            <a:srgbClr val="DCFFFE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CALET observes a flux  </a:t>
            </a:r>
          </a:p>
          <a:p>
            <a:pPr>
              <a:lnSpc>
                <a:spcPts val="256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suppression above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56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significance &gt;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6.5 </a:t>
            </a:r>
            <a:r>
              <a:rPr kumimoji="1"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2560"/>
              </a:lnSpc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 considerable improvement</a:t>
            </a:r>
          </a:p>
          <a:p>
            <a:pPr>
              <a:lnSpc>
                <a:spcPts val="2560"/>
              </a:lnSpc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with respect to the result</a:t>
            </a:r>
          </a:p>
          <a:p>
            <a:pPr>
              <a:lnSpc>
                <a:spcPts val="2560"/>
              </a:lnSpc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published in PRL2018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~4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42">
            <a:extLst>
              <a:ext uri="{FF2B5EF4-FFF2-40B4-BE49-F238E27FC236}">
                <a16:creationId xmlns:a16="http://schemas.microsoft.com/office/drawing/2014/main" id="{D7349D76-C975-5C49-BC83-9D6400EECB90}"/>
              </a:ext>
            </a:extLst>
          </p:cNvPr>
          <p:cNvSpPr/>
          <p:nvPr/>
        </p:nvSpPr>
        <p:spPr>
          <a:xfrm>
            <a:off x="8224585" y="4053121"/>
            <a:ext cx="402314" cy="274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FE17C8AF-81AB-6B4D-916C-F12A4F13781E}"/>
              </a:ext>
            </a:extLst>
          </p:cNvPr>
          <p:cNvSpPr txBox="1"/>
          <p:nvPr/>
        </p:nvSpPr>
        <p:spPr>
          <a:xfrm>
            <a:off x="3904418" y="1755264"/>
            <a:ext cx="1954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[11 GeV, 4.8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6D94908-1EAA-B44C-9E7F-2462C3AC90BF}"/>
              </a:ext>
            </a:extLst>
          </p:cNvPr>
          <p:cNvSpPr txBox="1"/>
          <p:nvPr/>
        </p:nvSpPr>
        <p:spPr>
          <a:xfrm flipH="1">
            <a:off x="6146908" y="2538409"/>
            <a:ext cx="1871097" cy="3260507"/>
          </a:xfrm>
          <a:prstGeom prst="rect">
            <a:avLst/>
          </a:prstGeom>
          <a:noFill/>
          <a:ln w="38100">
            <a:solidFill>
              <a:srgbClr val="0052A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Left Arrow 42">
            <a:extLst>
              <a:ext uri="{FF2B5EF4-FFF2-40B4-BE49-F238E27FC236}">
                <a16:creationId xmlns:a16="http://schemas.microsoft.com/office/drawing/2014/main" id="{C2096740-8A30-E14B-BAF4-15E7D750F83C}"/>
              </a:ext>
            </a:extLst>
          </p:cNvPr>
          <p:cNvSpPr/>
          <p:nvPr/>
        </p:nvSpPr>
        <p:spPr>
          <a:xfrm>
            <a:off x="8249221" y="4032707"/>
            <a:ext cx="402314" cy="2745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5743EDF-2075-3A45-BAC3-68B7CDC40704}"/>
              </a:ext>
            </a:extLst>
          </p:cNvPr>
          <p:cNvSpPr/>
          <p:nvPr/>
        </p:nvSpPr>
        <p:spPr>
          <a:xfrm>
            <a:off x="1380568" y="127000"/>
            <a:ext cx="10201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Cosmic-ray all-electron spectrum (update: as of  Sep. 30, 2020)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9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3030704-C6D3-C84B-A5AD-7B181A0E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F4B112-F52C-CC48-8AF4-2FC4AAAD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4A9848-F2CD-5040-A2C4-65F4579D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F61BE2-550A-7445-A6DB-68F4CECB7481}"/>
              </a:ext>
            </a:extLst>
          </p:cNvPr>
          <p:cNvSpPr txBox="1"/>
          <p:nvPr/>
        </p:nvSpPr>
        <p:spPr>
          <a:xfrm>
            <a:off x="1232415" y="129466"/>
            <a:ext cx="9915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Towards an interpretation of the CALET all-electron spectrum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1BE0E1A-91B0-DA42-AB7E-C59A86FB13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30"/>
          <a:stretch/>
        </p:blipFill>
        <p:spPr>
          <a:xfrm>
            <a:off x="311150" y="771853"/>
            <a:ext cx="115697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4">
            <a:extLst>
              <a:ext uri="{FF2B5EF4-FFF2-40B4-BE49-F238E27FC236}">
                <a16:creationId xmlns:a16="http://schemas.microsoft.com/office/drawing/2014/main" id="{354C9FC7-66A1-574E-BF0B-3126DC74CA54}"/>
              </a:ext>
            </a:extLst>
          </p:cNvPr>
          <p:cNvGrpSpPr/>
          <p:nvPr/>
        </p:nvGrpSpPr>
        <p:grpSpPr>
          <a:xfrm>
            <a:off x="6350490" y="3788880"/>
            <a:ext cx="5434921" cy="2646959"/>
            <a:chOff x="93448" y="2671572"/>
            <a:chExt cx="6374943" cy="3961572"/>
          </a:xfrm>
        </p:grpSpPr>
        <p:pic>
          <p:nvPicPr>
            <p:cNvPr id="20" name="図 5">
              <a:extLst>
                <a:ext uri="{FF2B5EF4-FFF2-40B4-BE49-F238E27FC236}">
                  <a16:creationId xmlns:a16="http://schemas.microsoft.com/office/drawing/2014/main" id="{12D0E414-CE58-3244-A545-70551AF72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53" t="10357" r="13005" b="2563"/>
            <a:stretch/>
          </p:blipFill>
          <p:spPr>
            <a:xfrm>
              <a:off x="93448" y="2671572"/>
              <a:ext cx="6374943" cy="3961572"/>
            </a:xfrm>
            <a:prstGeom prst="rect">
              <a:avLst/>
            </a:prstGeom>
          </p:spPr>
        </p:pic>
        <p:sp>
          <p:nvSpPr>
            <p:cNvPr id="21" name="テキスト ボックス 6">
              <a:extLst>
                <a:ext uri="{FF2B5EF4-FFF2-40B4-BE49-F238E27FC236}">
                  <a16:creationId xmlns:a16="http://schemas.microsoft.com/office/drawing/2014/main" id="{3ED20A77-46D7-7F4E-800D-7C86E1AE870E}"/>
                </a:ext>
              </a:extLst>
            </p:cNvPr>
            <p:cNvSpPr txBox="1"/>
            <p:nvPr/>
          </p:nvSpPr>
          <p:spPr>
            <a:xfrm>
              <a:off x="892278" y="3259074"/>
              <a:ext cx="354788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2" name="テキスト ボックス 7">
              <a:extLst>
                <a:ext uri="{FF2B5EF4-FFF2-40B4-BE49-F238E27FC236}">
                  <a16:creationId xmlns:a16="http://schemas.microsoft.com/office/drawing/2014/main" id="{77D9A996-BD0A-2942-9155-C43E55A8204C}"/>
                </a:ext>
              </a:extLst>
            </p:cNvPr>
            <p:cNvSpPr txBox="1"/>
            <p:nvPr/>
          </p:nvSpPr>
          <p:spPr>
            <a:xfrm>
              <a:off x="1047404" y="3353388"/>
              <a:ext cx="446046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He</a:t>
              </a:r>
            </a:p>
          </p:txBody>
        </p:sp>
        <p:sp>
          <p:nvSpPr>
            <p:cNvPr id="23" name="テキスト ボックス 8">
              <a:extLst>
                <a:ext uri="{FF2B5EF4-FFF2-40B4-BE49-F238E27FC236}">
                  <a16:creationId xmlns:a16="http://schemas.microsoft.com/office/drawing/2014/main" id="{FD7E728B-3326-E64D-85A1-6C07F8A27CE5}"/>
                </a:ext>
              </a:extLst>
            </p:cNvPr>
            <p:cNvSpPr txBox="1"/>
            <p:nvPr/>
          </p:nvSpPr>
          <p:spPr>
            <a:xfrm>
              <a:off x="1203194" y="3896336"/>
              <a:ext cx="367559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Li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9">
              <a:extLst>
                <a:ext uri="{FF2B5EF4-FFF2-40B4-BE49-F238E27FC236}">
                  <a16:creationId xmlns:a16="http://schemas.microsoft.com/office/drawing/2014/main" id="{ECE570E1-0AE9-E14A-BA93-90934B3C508E}"/>
                </a:ext>
              </a:extLst>
            </p:cNvPr>
            <p:cNvSpPr txBox="1"/>
            <p:nvPr/>
          </p:nvSpPr>
          <p:spPr>
            <a:xfrm>
              <a:off x="1314377" y="4055280"/>
              <a:ext cx="436992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Be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10">
              <a:extLst>
                <a:ext uri="{FF2B5EF4-FFF2-40B4-BE49-F238E27FC236}">
                  <a16:creationId xmlns:a16="http://schemas.microsoft.com/office/drawing/2014/main" id="{24CA0D3B-2802-DB44-9942-DA98024B374F}"/>
                </a:ext>
              </a:extLst>
            </p:cNvPr>
            <p:cNvSpPr txBox="1"/>
            <p:nvPr/>
          </p:nvSpPr>
          <p:spPr>
            <a:xfrm>
              <a:off x="1511846" y="3964608"/>
              <a:ext cx="345734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11">
              <a:extLst>
                <a:ext uri="{FF2B5EF4-FFF2-40B4-BE49-F238E27FC236}">
                  <a16:creationId xmlns:a16="http://schemas.microsoft.com/office/drawing/2014/main" id="{41F66898-0A11-3D44-938F-3B606A5CA912}"/>
                </a:ext>
              </a:extLst>
            </p:cNvPr>
            <p:cNvSpPr txBox="1"/>
            <p:nvPr/>
          </p:nvSpPr>
          <p:spPr>
            <a:xfrm>
              <a:off x="1693234" y="3731151"/>
              <a:ext cx="354788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7" name="テキスト ボックス 12">
              <a:extLst>
                <a:ext uri="{FF2B5EF4-FFF2-40B4-BE49-F238E27FC236}">
                  <a16:creationId xmlns:a16="http://schemas.microsoft.com/office/drawing/2014/main" id="{CD10E26C-7891-6948-9178-36B8A660AC97}"/>
                </a:ext>
              </a:extLst>
            </p:cNvPr>
            <p:cNvSpPr txBox="1"/>
            <p:nvPr/>
          </p:nvSpPr>
          <p:spPr>
            <a:xfrm>
              <a:off x="1871693" y="3968045"/>
              <a:ext cx="354788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8" name="テキスト ボックス 13">
              <a:extLst>
                <a:ext uri="{FF2B5EF4-FFF2-40B4-BE49-F238E27FC236}">
                  <a16:creationId xmlns:a16="http://schemas.microsoft.com/office/drawing/2014/main" id="{86D51A34-8F2A-274D-BE57-723E3CD98972}"/>
                </a:ext>
              </a:extLst>
            </p:cNvPr>
            <p:cNvSpPr txBox="1"/>
            <p:nvPr/>
          </p:nvSpPr>
          <p:spPr>
            <a:xfrm>
              <a:off x="2041697" y="3724220"/>
              <a:ext cx="363922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9" name="テキスト ボックス 14">
              <a:extLst>
                <a:ext uri="{FF2B5EF4-FFF2-40B4-BE49-F238E27FC236}">
                  <a16:creationId xmlns:a16="http://schemas.microsoft.com/office/drawing/2014/main" id="{A4624EC3-9CB1-9E45-B958-1B17B77EE8EB}"/>
                </a:ext>
              </a:extLst>
            </p:cNvPr>
            <p:cNvSpPr txBox="1"/>
            <p:nvPr/>
          </p:nvSpPr>
          <p:spPr>
            <a:xfrm>
              <a:off x="2252870" y="4254581"/>
              <a:ext cx="336520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30" name="テキスト ボックス 15">
              <a:extLst>
                <a:ext uri="{FF2B5EF4-FFF2-40B4-BE49-F238E27FC236}">
                  <a16:creationId xmlns:a16="http://schemas.microsoft.com/office/drawing/2014/main" id="{BEDBD895-F3D5-9A49-8947-DCEB0718B601}"/>
                </a:ext>
              </a:extLst>
            </p:cNvPr>
            <p:cNvSpPr txBox="1"/>
            <p:nvPr/>
          </p:nvSpPr>
          <p:spPr>
            <a:xfrm>
              <a:off x="2394284" y="3879365"/>
              <a:ext cx="446046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Ne</a:t>
              </a:r>
            </a:p>
          </p:txBody>
        </p:sp>
        <p:sp>
          <p:nvSpPr>
            <p:cNvPr id="31" name="テキスト ボックス 16">
              <a:extLst>
                <a:ext uri="{FF2B5EF4-FFF2-40B4-BE49-F238E27FC236}">
                  <a16:creationId xmlns:a16="http://schemas.microsoft.com/office/drawing/2014/main" id="{50E8A0AC-7567-6A4F-B544-17C5AB807EE5}"/>
                </a:ext>
              </a:extLst>
            </p:cNvPr>
            <p:cNvSpPr txBox="1"/>
            <p:nvPr/>
          </p:nvSpPr>
          <p:spPr>
            <a:xfrm>
              <a:off x="2554579" y="4114880"/>
              <a:ext cx="446046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Na</a:t>
              </a:r>
            </a:p>
          </p:txBody>
        </p:sp>
        <p:sp>
          <p:nvSpPr>
            <p:cNvPr id="32" name="テキスト ボックス 17">
              <a:extLst>
                <a:ext uri="{FF2B5EF4-FFF2-40B4-BE49-F238E27FC236}">
                  <a16:creationId xmlns:a16="http://schemas.microsoft.com/office/drawing/2014/main" id="{C90F7C23-C52D-344F-99A2-C1357131F247}"/>
                </a:ext>
              </a:extLst>
            </p:cNvPr>
            <p:cNvSpPr txBox="1"/>
            <p:nvPr/>
          </p:nvSpPr>
          <p:spPr>
            <a:xfrm>
              <a:off x="2740839" y="3828663"/>
              <a:ext cx="464234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Mg</a:t>
              </a:r>
            </a:p>
          </p:txBody>
        </p:sp>
        <p:sp>
          <p:nvSpPr>
            <p:cNvPr id="33" name="テキスト ボックス 18">
              <a:extLst>
                <a:ext uri="{FF2B5EF4-FFF2-40B4-BE49-F238E27FC236}">
                  <a16:creationId xmlns:a16="http://schemas.microsoft.com/office/drawing/2014/main" id="{105B5DB7-E663-C44E-A560-A89A92B8DCDB}"/>
                </a:ext>
              </a:extLst>
            </p:cNvPr>
            <p:cNvSpPr txBox="1"/>
            <p:nvPr/>
          </p:nvSpPr>
          <p:spPr>
            <a:xfrm>
              <a:off x="2935546" y="4077402"/>
              <a:ext cx="383968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Al</a:t>
              </a:r>
            </a:p>
          </p:txBody>
        </p:sp>
        <p:sp>
          <p:nvSpPr>
            <p:cNvPr id="34" name="テキスト ボックス 19">
              <a:extLst>
                <a:ext uri="{FF2B5EF4-FFF2-40B4-BE49-F238E27FC236}">
                  <a16:creationId xmlns:a16="http://schemas.microsoft.com/office/drawing/2014/main" id="{7450D02E-F097-8145-87BF-51AFE102236C}"/>
                </a:ext>
              </a:extLst>
            </p:cNvPr>
            <p:cNvSpPr txBox="1"/>
            <p:nvPr/>
          </p:nvSpPr>
          <p:spPr>
            <a:xfrm>
              <a:off x="4018654" y="4427592"/>
              <a:ext cx="351150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K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5" name="テキスト ボックス 20">
              <a:extLst>
                <a:ext uri="{FF2B5EF4-FFF2-40B4-BE49-F238E27FC236}">
                  <a16:creationId xmlns:a16="http://schemas.microsoft.com/office/drawing/2014/main" id="{9774F37F-D057-0842-A072-9B66523B1971}"/>
                </a:ext>
              </a:extLst>
            </p:cNvPr>
            <p:cNvSpPr txBox="1"/>
            <p:nvPr/>
          </p:nvSpPr>
          <p:spPr>
            <a:xfrm>
              <a:off x="4141223" y="4295055"/>
              <a:ext cx="446046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Ca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6" name="テキスト ボックス 21">
              <a:extLst>
                <a:ext uri="{FF2B5EF4-FFF2-40B4-BE49-F238E27FC236}">
                  <a16:creationId xmlns:a16="http://schemas.microsoft.com/office/drawing/2014/main" id="{6BC2E110-BFCE-4343-908E-6C8AD10E99FF}"/>
                </a:ext>
              </a:extLst>
            </p:cNvPr>
            <p:cNvSpPr txBox="1"/>
            <p:nvPr/>
          </p:nvSpPr>
          <p:spPr>
            <a:xfrm>
              <a:off x="3122108" y="3876032"/>
              <a:ext cx="383968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Si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7" name="テキスト ボックス 22">
              <a:extLst>
                <a:ext uri="{FF2B5EF4-FFF2-40B4-BE49-F238E27FC236}">
                  <a16:creationId xmlns:a16="http://schemas.microsoft.com/office/drawing/2014/main" id="{E3FE63F0-845F-B54C-A111-C76E1A2D9555}"/>
                </a:ext>
              </a:extLst>
            </p:cNvPr>
            <p:cNvSpPr txBox="1"/>
            <p:nvPr/>
          </p:nvSpPr>
          <p:spPr>
            <a:xfrm>
              <a:off x="3330450" y="4365431"/>
              <a:ext cx="345734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8" name="テキスト ボックス 23">
              <a:extLst>
                <a:ext uri="{FF2B5EF4-FFF2-40B4-BE49-F238E27FC236}">
                  <a16:creationId xmlns:a16="http://schemas.microsoft.com/office/drawing/2014/main" id="{F3D01EF3-5C22-0A47-955E-3C5939D12B42}"/>
                </a:ext>
              </a:extLst>
            </p:cNvPr>
            <p:cNvSpPr txBox="1"/>
            <p:nvPr/>
          </p:nvSpPr>
          <p:spPr>
            <a:xfrm>
              <a:off x="3483926" y="4187528"/>
              <a:ext cx="345734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9" name="テキスト ボックス 24">
              <a:extLst>
                <a:ext uri="{FF2B5EF4-FFF2-40B4-BE49-F238E27FC236}">
                  <a16:creationId xmlns:a16="http://schemas.microsoft.com/office/drawing/2014/main" id="{A3DDF297-B178-6046-9606-FA6F0742CC40}"/>
                </a:ext>
              </a:extLst>
            </p:cNvPr>
            <p:cNvSpPr txBox="1"/>
            <p:nvPr/>
          </p:nvSpPr>
          <p:spPr>
            <a:xfrm>
              <a:off x="3634182" y="4399590"/>
              <a:ext cx="391244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Cl</a:t>
              </a:r>
            </a:p>
          </p:txBody>
        </p:sp>
        <p:sp>
          <p:nvSpPr>
            <p:cNvPr id="40" name="テキスト ボックス 25">
              <a:extLst>
                <a:ext uri="{FF2B5EF4-FFF2-40B4-BE49-F238E27FC236}">
                  <a16:creationId xmlns:a16="http://schemas.microsoft.com/office/drawing/2014/main" id="{7B264E63-0C69-9545-8D65-50A48CDDAAB7}"/>
                </a:ext>
              </a:extLst>
            </p:cNvPr>
            <p:cNvSpPr txBox="1"/>
            <p:nvPr/>
          </p:nvSpPr>
          <p:spPr>
            <a:xfrm>
              <a:off x="3831530" y="4353537"/>
              <a:ext cx="400377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kern="0" dirty="0" err="1">
                  <a:solidFill>
                    <a:sysClr val="windowText" lastClr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Ar</a:t>
              </a:r>
              <a:endParaRPr kumimoji="1" lang="en-US" altLang="ja-JP" sz="10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26">
              <a:extLst>
                <a:ext uri="{FF2B5EF4-FFF2-40B4-BE49-F238E27FC236}">
                  <a16:creationId xmlns:a16="http://schemas.microsoft.com/office/drawing/2014/main" id="{EB0DF7BB-2B88-3A4B-A91A-DAAC97C3B76A}"/>
                </a:ext>
              </a:extLst>
            </p:cNvPr>
            <p:cNvSpPr txBox="1"/>
            <p:nvPr/>
          </p:nvSpPr>
          <p:spPr>
            <a:xfrm>
              <a:off x="4551704" y="4380543"/>
              <a:ext cx="382109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</a:t>
              </a:r>
              <a:endParaRPr kumimoji="1" lang="en-US" altLang="ja-JP" sz="1000" b="1" kern="0" dirty="0">
                <a:solidFill>
                  <a:sysClr val="window" lastClr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2" name="テキスト ボックス 27">
              <a:extLst>
                <a:ext uri="{FF2B5EF4-FFF2-40B4-BE49-F238E27FC236}">
                  <a16:creationId xmlns:a16="http://schemas.microsoft.com/office/drawing/2014/main" id="{B91D0439-996E-2242-91A1-2E39E1D8D825}"/>
                </a:ext>
              </a:extLst>
            </p:cNvPr>
            <p:cNvSpPr txBox="1"/>
            <p:nvPr/>
          </p:nvSpPr>
          <p:spPr>
            <a:xfrm>
              <a:off x="4356628" y="4528579"/>
              <a:ext cx="436992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Sc</a:t>
              </a:r>
            </a:p>
          </p:txBody>
        </p:sp>
        <p:sp>
          <p:nvSpPr>
            <p:cNvPr id="43" name="テキスト ボックス 28">
              <a:extLst>
                <a:ext uri="{FF2B5EF4-FFF2-40B4-BE49-F238E27FC236}">
                  <a16:creationId xmlns:a16="http://schemas.microsoft.com/office/drawing/2014/main" id="{D09DFBEF-D06D-AA40-BAE2-E07BB52BD2DB}"/>
                </a:ext>
              </a:extLst>
            </p:cNvPr>
            <p:cNvSpPr txBox="1"/>
            <p:nvPr/>
          </p:nvSpPr>
          <p:spPr>
            <a:xfrm>
              <a:off x="4779853" y="4493880"/>
              <a:ext cx="351150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44" name="テキスト ボックス 29">
              <a:extLst>
                <a:ext uri="{FF2B5EF4-FFF2-40B4-BE49-F238E27FC236}">
                  <a16:creationId xmlns:a16="http://schemas.microsoft.com/office/drawing/2014/main" id="{DF2EEEEB-DDB5-574E-99D5-11C991024D9C}"/>
                </a:ext>
              </a:extLst>
            </p:cNvPr>
            <p:cNvSpPr txBox="1"/>
            <p:nvPr/>
          </p:nvSpPr>
          <p:spPr>
            <a:xfrm>
              <a:off x="5271181" y="4140335"/>
              <a:ext cx="427778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Fe</a:t>
              </a:r>
            </a:p>
          </p:txBody>
        </p:sp>
        <p:sp>
          <p:nvSpPr>
            <p:cNvPr id="46" name="テキスト ボックス 31">
              <a:extLst>
                <a:ext uri="{FF2B5EF4-FFF2-40B4-BE49-F238E27FC236}">
                  <a16:creationId xmlns:a16="http://schemas.microsoft.com/office/drawing/2014/main" id="{6FE8DDDD-3922-9646-9FA9-CF6954163EF3}"/>
                </a:ext>
              </a:extLst>
            </p:cNvPr>
            <p:cNvSpPr txBox="1"/>
            <p:nvPr/>
          </p:nvSpPr>
          <p:spPr>
            <a:xfrm>
              <a:off x="5636815" y="4673813"/>
              <a:ext cx="400377" cy="31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10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Ni</a:t>
              </a: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20B95059-C4D7-DA47-BAEE-4E4A964ADCD3}"/>
              </a:ext>
            </a:extLst>
          </p:cNvPr>
          <p:cNvGrpSpPr/>
          <p:nvPr/>
        </p:nvGrpSpPr>
        <p:grpSpPr>
          <a:xfrm>
            <a:off x="6525334" y="782136"/>
            <a:ext cx="5438066" cy="3156731"/>
            <a:chOff x="6415480" y="962724"/>
            <a:chExt cx="5330084" cy="3572252"/>
          </a:xfrm>
        </p:grpSpPr>
        <p:pic>
          <p:nvPicPr>
            <p:cNvPr id="16" name="Picture 1" descr="Untitled.tiff">
              <a:extLst>
                <a:ext uri="{FF2B5EF4-FFF2-40B4-BE49-F238E27FC236}">
                  <a16:creationId xmlns:a16="http://schemas.microsoft.com/office/drawing/2014/main" id="{A0B96C54-94C2-0E42-AA9D-46961727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5480" y="962724"/>
              <a:ext cx="5330084" cy="3572252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0395F53-AF28-2046-B60E-027B0430301F}"/>
                </a:ext>
              </a:extLst>
            </p:cNvPr>
            <p:cNvSpPr txBox="1"/>
            <p:nvPr/>
          </p:nvSpPr>
          <p:spPr>
            <a:xfrm>
              <a:off x="6767723" y="118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18" name="TextBox 61">
              <a:extLst>
                <a:ext uri="{FF2B5EF4-FFF2-40B4-BE49-F238E27FC236}">
                  <a16:creationId xmlns:a16="http://schemas.microsoft.com/office/drawing/2014/main" id="{6A1843BE-4E3F-A645-A4EB-87539AA18841}"/>
                </a:ext>
              </a:extLst>
            </p:cNvPr>
            <p:cNvSpPr txBox="1"/>
            <p:nvPr/>
          </p:nvSpPr>
          <p:spPr>
            <a:xfrm>
              <a:off x="7145575" y="128786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rgbClr val="FF0000"/>
                  </a:solidFill>
                </a:rPr>
                <a:t>He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4F5D772-2CBA-F94B-810E-6827CE610179}"/>
              </a:ext>
            </a:extLst>
          </p:cNvPr>
          <p:cNvGrpSpPr/>
          <p:nvPr/>
        </p:nvGrpSpPr>
        <p:grpSpPr>
          <a:xfrm>
            <a:off x="814862" y="1308490"/>
            <a:ext cx="4383363" cy="2646959"/>
            <a:chOff x="806904" y="1399630"/>
            <a:chExt cx="4383363" cy="2646959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AC3B92B-C59A-9A46-952B-711903DA8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904" y="1399630"/>
              <a:ext cx="4383363" cy="2646959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745C200-6C3B-F841-B127-C0EA60D52EBD}"/>
                </a:ext>
              </a:extLst>
            </p:cNvPr>
            <p:cNvSpPr txBox="1"/>
            <p:nvPr/>
          </p:nvSpPr>
          <p:spPr>
            <a:xfrm>
              <a:off x="1364555" y="1705108"/>
              <a:ext cx="2906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Charge separation in B to C : ~7 </a:t>
              </a:r>
              <a:r>
                <a:rPr kumimoji="1" lang="en-US" altLang="ja-JP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σ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4652CDD-0C47-7C42-B05A-D38194FEC7DB}"/>
                </a:ext>
              </a:extLst>
            </p:cNvPr>
            <p:cNvSpPr txBox="1"/>
            <p:nvPr/>
          </p:nvSpPr>
          <p:spPr>
            <a:xfrm>
              <a:off x="2998585" y="3006044"/>
              <a:ext cx="2100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elvetica" charset="0"/>
                  <a:cs typeface="Calibri"/>
                </a:rPr>
                <a:t>   </a:t>
              </a: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CHD charge resolution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 (2 layers combined vs. Z) 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B189FAF-21BA-744B-BDC1-68B2CF6C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C45F22E-16C2-4544-90E1-CEC367C2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8AB434-1431-0A43-9AB5-50854CB66B47}"/>
              </a:ext>
            </a:extLst>
          </p:cNvPr>
          <p:cNvSpPr/>
          <p:nvPr/>
        </p:nvSpPr>
        <p:spPr>
          <a:xfrm>
            <a:off x="3006544" y="147542"/>
            <a:ext cx="5731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Helvetica" pitchFamily="2" charset="0"/>
                <a:ea typeface="Arial" charset="0"/>
                <a:cs typeface="Arial" charset="0"/>
              </a:rPr>
              <a:t>Charge Identification with CHD and IMC </a:t>
            </a:r>
            <a:endParaRPr lang="ja-JP" altLang="en-US" sz="2400">
              <a:latin typeface="Helvetica" pitchFamily="2" charset="0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7D61B2EA-9F13-B041-ADCD-F28A2BD41287}"/>
              </a:ext>
            </a:extLst>
          </p:cNvPr>
          <p:cNvSpPr txBox="1"/>
          <p:nvPr/>
        </p:nvSpPr>
        <p:spPr>
          <a:xfrm>
            <a:off x="609600" y="813658"/>
            <a:ext cx="5039638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Single element </a:t>
            </a:r>
            <a:r>
              <a:rPr kumimoji="0" lang="en-US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identification</a:t>
            </a:r>
            <a:r>
              <a:rPr kumimoji="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for</a:t>
            </a:r>
            <a:r>
              <a:rPr kumimoji="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p</a:t>
            </a:r>
            <a:r>
              <a:rPr kumimoji="0" lang="en-US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, </a:t>
            </a:r>
            <a:r>
              <a:rPr kumimoji="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He</a:t>
            </a:r>
            <a:r>
              <a:rPr kumimoji="0" lang="en-US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and light</a:t>
            </a:r>
            <a:endParaRPr kumimoji="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nuclei is achieved by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CHD+IMC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charge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analysis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.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490FB67-77FD-9F4A-A86D-50E6B9163308}"/>
              </a:ext>
            </a:extLst>
          </p:cNvPr>
          <p:cNvGrpSpPr/>
          <p:nvPr/>
        </p:nvGrpSpPr>
        <p:grpSpPr>
          <a:xfrm>
            <a:off x="609600" y="3930731"/>
            <a:ext cx="4533346" cy="2341481"/>
            <a:chOff x="656921" y="3984480"/>
            <a:chExt cx="4533346" cy="234148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6AAA6C7-BFF8-424A-9010-FD4FF3925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921" y="3984480"/>
              <a:ext cx="4533346" cy="2341481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10A952A9-BE8D-E240-82AB-F7F402927570}"/>
                </a:ext>
              </a:extLst>
            </p:cNvPr>
            <p:cNvSpPr/>
            <p:nvPr/>
          </p:nvSpPr>
          <p:spPr>
            <a:xfrm>
              <a:off x="2060362" y="5421016"/>
              <a:ext cx="3067226" cy="463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14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elvetica" charset="0"/>
                  <a:cs typeface="Calibri"/>
                </a:rPr>
                <a:t>  </a:t>
              </a:r>
              <a:r>
                <a:rPr kumimoji="0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elvetica" charset="0"/>
                  <a:cs typeface="Calibri"/>
                </a:rPr>
                <a:t> </a:t>
              </a:r>
              <a:r>
                <a:rPr kumimoji="0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IMC charge resolution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 with </a:t>
              </a:r>
              <a:r>
                <a:rPr kumimoji="0" lang="en-US" altLang="ja-JP" sz="1200" b="0" i="0" u="none" strike="noStrike" kern="1200" cap="none" spc="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multiple</a:t>
              </a:r>
            </a:p>
            <a:p>
              <a:pPr marL="0" marR="0" lvl="0" indent="0" algn="just" defTabSz="457200" rtl="0" eaLnBrk="1" fontAlgn="auto" latinLnBrk="0" hangingPunct="1">
                <a:lnSpc>
                  <a:spcPts val="14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1200" cap="none" spc="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 </a:t>
              </a:r>
              <a:r>
                <a:rPr kumimoji="0" lang="en-US" altLang="ja-JP" sz="1200" b="0" i="0" u="none" strike="noStrike" kern="1200" cap="none" spc="4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dE</a:t>
              </a:r>
              <a:r>
                <a:rPr kumimoji="0" lang="en-US" altLang="ja-JP" sz="1200" b="0" i="0" u="none" strike="noStrike" kern="1200" cap="none" spc="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/dx sampling in </a:t>
              </a:r>
              <a:r>
                <a:rPr kumimoji="0" lang="en-US" altLang="ja-JP" sz="1200" b="0" i="0" u="none" strike="noStrike" kern="1200" cap="none" spc="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scintillating ﬁbers </a:t>
              </a:r>
              <a:endPara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686134E-CA66-AE48-9A95-1AD299F2326F}"/>
                </a:ext>
              </a:extLst>
            </p:cNvPr>
            <p:cNvSpPr/>
            <p:nvPr/>
          </p:nvSpPr>
          <p:spPr>
            <a:xfrm>
              <a:off x="1364555" y="4280948"/>
              <a:ext cx="29065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Charge separation in B to C : ~5 </a:t>
              </a:r>
              <a:r>
                <a:rPr kumimoji="1" lang="en-US" altLang="ja-JP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σ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FA1D68A-5ADF-1248-A970-E532BAB03A4F}"/>
              </a:ext>
            </a:extLst>
          </p:cNvPr>
          <p:cNvSpPr txBox="1"/>
          <p:nvPr/>
        </p:nvSpPr>
        <p:spPr>
          <a:xfrm>
            <a:off x="1555770" y="6261477"/>
            <a:ext cx="9283472" cy="307777"/>
          </a:xfrm>
          <a:prstGeom prst="rect">
            <a:avLst/>
          </a:prstGeom>
          <a:noFill/>
          <a:ln w="9525" cmpd="sng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Deviation from Z</a:t>
            </a:r>
            <a:r>
              <a:rPr kumimoji="1" lang="en-US" altLang="ja-JP" sz="1400" baseline="30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response is corrected both in CHD and IMC using a core + halo ionization model (Voltz)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7" name="スライド番号プレースホルダー 6">
            <a:extLst>
              <a:ext uri="{FF2B5EF4-FFF2-40B4-BE49-F238E27FC236}">
                <a16:creationId xmlns:a16="http://schemas.microsoft.com/office/drawing/2014/main" id="{4ABCA636-BF21-274C-B02E-0C76004B5F90}"/>
              </a:ext>
            </a:extLst>
          </p:cNvPr>
          <p:cNvSpPr txBox="1">
            <a:spLocks/>
          </p:cNvSpPr>
          <p:nvPr/>
        </p:nvSpPr>
        <p:spPr>
          <a:xfrm>
            <a:off x="11480100" y="7334731"/>
            <a:ext cx="10547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36ABB36-5136-4A4D-8957-881539FED1C2}" type="slidenum">
              <a:rPr lang="ja-JP" altLang="en-US" sz="1600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>
                <a:defRPr/>
              </a:pPr>
              <a:t>13</a:t>
            </a:fld>
            <a:endParaRPr lang="ja-JP" altLang="en-US" sz="16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B0999B37-269B-6D45-B580-B71B0A1F42B8}"/>
              </a:ext>
            </a:extLst>
          </p:cNvPr>
          <p:cNvSpPr txBox="1"/>
          <p:nvPr/>
        </p:nvSpPr>
        <p:spPr>
          <a:xfrm>
            <a:off x="10470494" y="4942942"/>
            <a:ext cx="310284" cy="252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T" sz="1050" b="1" dirty="0">
                <a:solidFill>
                  <a:schemeClr val="bg1"/>
                </a:solidFill>
              </a:rPr>
              <a:t>Cr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176D24-675C-D748-B36C-DA810654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740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216DEB-283D-794F-9C82-D5886DFE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937009C-1E3A-E447-A65E-F3CCEE5C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3CDEC5-752E-8B4B-90FA-8A585455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F7696A-A7E4-C24E-8E5B-C2B060700ED7}"/>
              </a:ext>
            </a:extLst>
          </p:cNvPr>
          <p:cNvSpPr txBox="1">
            <a:spLocks/>
          </p:cNvSpPr>
          <p:nvPr/>
        </p:nvSpPr>
        <p:spPr>
          <a:xfrm>
            <a:off x="-1415574" y="67331"/>
            <a:ext cx="12192000" cy="5211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Cosmic-ray proton spectrum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図 4">
            <a:extLst>
              <a:ext uri="{FF2B5EF4-FFF2-40B4-BE49-F238E27FC236}">
                <a16:creationId xmlns:a16="http://schemas.microsoft.com/office/drawing/2014/main" id="{5A8ABAE3-0DE4-E948-9FB0-C5B63B4C7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21" y="1022696"/>
            <a:ext cx="7508499" cy="54674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929789E-C60D-5C40-8142-0CF06EDE6DFC}"/>
              </a:ext>
            </a:extLst>
          </p:cNvPr>
          <p:cNvSpPr txBox="1"/>
          <p:nvPr/>
        </p:nvSpPr>
        <p:spPr>
          <a:xfrm>
            <a:off x="1817141" y="1891207"/>
            <a:ext cx="514555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CALET covers the whole range [50 GeV, 10 TeV] with the same instrument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AD13674-BD31-EF4C-A033-6E102812B32F}"/>
              </a:ext>
            </a:extLst>
          </p:cNvPr>
          <p:cNvSpPr txBox="1"/>
          <p:nvPr/>
        </p:nvSpPr>
        <p:spPr>
          <a:xfrm>
            <a:off x="6409720" y="875544"/>
            <a:ext cx="572582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      2018:   CALET confirms proton spectral hardening</a:t>
            </a:r>
          </a:p>
          <a:p>
            <a:r>
              <a:rPr lang="en-US" sz="2000" dirty="0"/>
              <a:t>      above a few hundred GeV with a deviation from a</a:t>
            </a:r>
          </a:p>
          <a:p>
            <a:r>
              <a:rPr lang="en-US" sz="2000" dirty="0"/>
              <a:t>      single power law at &gt;3σ</a:t>
            </a:r>
          </a:p>
        </p:txBody>
      </p:sp>
    </p:spTree>
    <p:extLst>
      <p:ext uri="{BB962C8B-B14F-4D97-AF65-F5344CB8AC3E}">
        <p14:creationId xmlns:p14="http://schemas.microsoft.com/office/powerpoint/2010/main" val="29466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216DEB-283D-794F-9C82-D5886DFE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ＭＳ Ｐゴシック" pitchFamily="50" charset="-128"/>
                <a:ea typeface="ＭＳ Ｐゴシック" panose="020B0600070205080204" pitchFamily="34" charset="-128"/>
                <a:cs typeface="+mn-cs"/>
              </a:rPr>
              <a:t>2022.3.2</a:t>
            </a: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ＭＳ Ｐゴシック" pitchFamily="50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937009C-1E3A-E447-A65E-F3CCEE5C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ＭＳ Ｐゴシック" pitchFamily="50" charset="-128"/>
                <a:ea typeface="ＭＳ Ｐゴシック" panose="020B0600070205080204" pitchFamily="34" charset="-128"/>
                <a:cs typeface="+mn-cs"/>
              </a:rPr>
              <a:t>ISEE Symposium</a:t>
            </a: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ＭＳ Ｐゴシック" pitchFamily="50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3CDEC5-752E-8B4B-90FA-8A585455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ABB36-5136-4A4D-8957-881539FED1C2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ＭＳ Ｐゴシック" pitchFamily="50" charset="-128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ＭＳ Ｐゴシック" pitchFamily="50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F7696A-A7E4-C24E-8E5B-C2B060700ED7}"/>
              </a:ext>
            </a:extLst>
          </p:cNvPr>
          <p:cNvSpPr txBox="1">
            <a:spLocks/>
          </p:cNvSpPr>
          <p:nvPr/>
        </p:nvSpPr>
        <p:spPr>
          <a:xfrm>
            <a:off x="-1432199" y="102486"/>
            <a:ext cx="12192000" cy="5211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Cosmic-ray proton spectrum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図 4">
            <a:extLst>
              <a:ext uri="{FF2B5EF4-FFF2-40B4-BE49-F238E27FC236}">
                <a16:creationId xmlns:a16="http://schemas.microsoft.com/office/drawing/2014/main" id="{5A8ABAE3-0DE4-E948-9FB0-C5B63B4C7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350" y="1053634"/>
            <a:ext cx="7508499" cy="54674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145C84-A449-6443-95A0-D26CB3C11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856" y="3820755"/>
            <a:ext cx="3750936" cy="279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42539307-1F48-6540-AE4B-ADBB2F4808AB}"/>
              </a:ext>
            </a:extLst>
          </p:cNvPr>
          <p:cNvSpPr txBox="1"/>
          <p:nvPr/>
        </p:nvSpPr>
        <p:spPr>
          <a:xfrm>
            <a:off x="6428297" y="1898572"/>
            <a:ext cx="5725821" cy="1946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Energy ranges 50 GeV – 500 GeV and 1 TeV – 10 TeV can each be fitted with single power laws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Progressive hardening up to TeV energies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Smoothly-broken power law fit gives low energy index consistent with AMS-02, but larger change in index and higher break energy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20D78D4-D504-6B4C-BCEA-FDFEB4B193DB}"/>
              </a:ext>
            </a:extLst>
          </p:cNvPr>
          <p:cNvSpPr txBox="1"/>
          <p:nvPr/>
        </p:nvSpPr>
        <p:spPr>
          <a:xfrm>
            <a:off x="6428297" y="869657"/>
            <a:ext cx="572582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      2018:   CALET confirms proton spectral hardening</a:t>
            </a:r>
          </a:p>
          <a:p>
            <a:r>
              <a:rPr lang="en-US" sz="2000" dirty="0"/>
              <a:t>      above a few hundred GeV with a deviation from a</a:t>
            </a:r>
          </a:p>
          <a:p>
            <a:r>
              <a:rPr lang="en-US" sz="2000" dirty="0"/>
              <a:t>      single power law at &gt;3σ</a:t>
            </a:r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6DF2974F-9195-AE4B-9379-974756DBF41A}"/>
              </a:ext>
            </a:extLst>
          </p:cNvPr>
          <p:cNvSpPr/>
          <p:nvPr/>
        </p:nvSpPr>
        <p:spPr>
          <a:xfrm>
            <a:off x="9842460" y="155758"/>
            <a:ext cx="491937" cy="259049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0019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07F6F34-1872-564D-A58D-EE672B40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BE48134-9CD1-0E4B-AE9C-4EB89C59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0789E5-DEF4-6446-9AA2-9EC29D31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D94EEB-9D6A-D64B-994F-1ED35D9759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950" y="839162"/>
            <a:ext cx="3955963" cy="2740025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sp>
        <p:nvSpPr>
          <p:cNvPr id="6" name="Doughnut 3">
            <a:extLst>
              <a:ext uri="{FF2B5EF4-FFF2-40B4-BE49-F238E27FC236}">
                <a16:creationId xmlns:a16="http://schemas.microsoft.com/office/drawing/2014/main" id="{C3E33926-FD16-8B4B-A794-D27CD874F4C5}"/>
              </a:ext>
            </a:extLst>
          </p:cNvPr>
          <p:cNvSpPr/>
          <p:nvPr/>
        </p:nvSpPr>
        <p:spPr>
          <a:xfrm>
            <a:off x="9903638" y="1275899"/>
            <a:ext cx="1870031" cy="179070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230EED7-4CB4-4346-930C-CC592FEB294D}"/>
              </a:ext>
            </a:extLst>
          </p:cNvPr>
          <p:cNvSpPr txBox="1"/>
          <p:nvPr/>
        </p:nvSpPr>
        <p:spPr>
          <a:xfrm>
            <a:off x="8454492" y="862030"/>
            <a:ext cx="31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DAMPE: Sci. Adv. 2019;5 (2019)</a:t>
            </a:r>
            <a:endParaRPr lang="en-IT" dirty="0">
              <a:solidFill>
                <a:schemeClr val="bg1"/>
              </a:solidFill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947DD8F3-5149-C241-ABD7-C13D6049A7A5}"/>
              </a:ext>
            </a:extLst>
          </p:cNvPr>
          <p:cNvGrpSpPr/>
          <p:nvPr/>
        </p:nvGrpSpPr>
        <p:grpSpPr>
          <a:xfrm>
            <a:off x="7805006" y="3826477"/>
            <a:ext cx="3968663" cy="2551981"/>
            <a:chOff x="8162968" y="3306855"/>
            <a:chExt cx="3968663" cy="2551981"/>
          </a:xfrm>
        </p:grpSpPr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1550844F-64A8-B24B-B100-09142D8A22A9}"/>
                </a:ext>
              </a:extLst>
            </p:cNvPr>
            <p:cNvGrpSpPr/>
            <p:nvPr/>
          </p:nvGrpSpPr>
          <p:grpSpPr>
            <a:xfrm>
              <a:off x="8162968" y="3306855"/>
              <a:ext cx="3968663" cy="2551981"/>
              <a:chOff x="8162968" y="3306855"/>
              <a:chExt cx="3968663" cy="2551981"/>
            </a:xfrm>
          </p:grpSpPr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8E0D188E-CF53-8442-BCDE-5FADE9938A5D}"/>
                  </a:ext>
                </a:extLst>
              </p:cNvPr>
              <p:cNvSpPr txBox="1"/>
              <p:nvPr/>
            </p:nvSpPr>
            <p:spPr>
              <a:xfrm>
                <a:off x="8162968" y="3306855"/>
                <a:ext cx="3968663" cy="25519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  DAMPE reported a spectral index </a:t>
                </a:r>
              </a:p>
              <a:p>
                <a:r>
                  <a:rPr lang="en-US" dirty="0"/>
                  <a:t>    softening                                 </a:t>
                </a:r>
                <a:r>
                  <a:rPr lang="en-GB" dirty="0"/>
                  <a:t>from</a:t>
                </a:r>
              </a:p>
              <a:p>
                <a:r>
                  <a:rPr lang="en-GB" dirty="0"/>
                  <a:t>    ~-2.60 to ~-2.85. </a:t>
                </a:r>
                <a:r>
                  <a:rPr lang="en-US" dirty="0"/>
                  <a:t>above 10 </a:t>
                </a:r>
                <a:r>
                  <a:rPr lang="en-US" dirty="0" err="1"/>
                  <a:t>TeV</a:t>
                </a:r>
                <a:r>
                  <a:rPr lang="en-US" dirty="0"/>
                  <a:t> at</a:t>
                </a:r>
              </a:p>
              <a:p>
                <a:r>
                  <a:rPr lang="en-US" dirty="0"/>
                  <a:t>      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break</a:t>
                </a:r>
                <a:r>
                  <a:rPr lang="en-US" dirty="0"/>
                  <a:t> =                     </a:t>
                </a:r>
                <a:r>
                  <a:rPr lang="en-GB" dirty="0"/>
                  <a:t>   </a:t>
                </a:r>
                <a:r>
                  <a:rPr lang="en-US" dirty="0"/>
                  <a:t>with ~30% error.</a:t>
                </a:r>
                <a:endParaRPr lang="en-GB" dirty="0"/>
              </a:p>
              <a:p>
                <a:pPr>
                  <a:lnSpc>
                    <a:spcPts val="1860"/>
                  </a:lnSpc>
                </a:pPr>
                <a:endParaRPr lang="en-GB" dirty="0"/>
              </a:p>
              <a:p>
                <a:r>
                  <a:rPr lang="en-GB" dirty="0"/>
                  <a:t>-  DAMPE flux is consistent with AMS-02</a:t>
                </a:r>
              </a:p>
              <a:p>
                <a:r>
                  <a:rPr lang="en-GB" dirty="0"/>
                  <a:t>    and CALET up to 200 GeV. Above, the</a:t>
                </a:r>
              </a:p>
              <a:p>
                <a:r>
                  <a:rPr lang="en-GB" dirty="0"/>
                  <a:t>    flux is higher (close to  the  limit of</a:t>
                </a:r>
              </a:p>
              <a:p>
                <a:r>
                  <a:rPr lang="en-GB" dirty="0"/>
                  <a:t>    the systematic error band ).</a:t>
                </a:r>
                <a:endParaRPr lang="en-US" sz="2000" dirty="0"/>
              </a:p>
            </p:txBody>
          </p:sp>
          <p:pic>
            <p:nvPicPr>
              <p:cNvPr id="12" name="Picture 14">
                <a:extLst>
                  <a:ext uri="{FF2B5EF4-FFF2-40B4-BE49-F238E27FC236}">
                    <a16:creationId xmlns:a16="http://schemas.microsoft.com/office/drawing/2014/main" id="{4A4D9D99-0626-9B49-A82F-DC4D13333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42468" y="4226784"/>
                <a:ext cx="1130300" cy="26670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</p:grpSp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8361823F-E8BA-3D46-9E47-72D8DB86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2450" y="3644900"/>
              <a:ext cx="1524000" cy="2667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3" name="TextBox 26">
            <a:extLst>
              <a:ext uri="{FF2B5EF4-FFF2-40B4-BE49-F238E27FC236}">
                <a16:creationId xmlns:a16="http://schemas.microsoft.com/office/drawing/2014/main" id="{B41451A3-130A-0844-BAC1-CB7702665A92}"/>
              </a:ext>
            </a:extLst>
          </p:cNvPr>
          <p:cNvSpPr txBox="1"/>
          <p:nvPr/>
        </p:nvSpPr>
        <p:spPr>
          <a:xfrm>
            <a:off x="4901835" y="1525087"/>
            <a:ext cx="1832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[50 GeV, 50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016D21E-7779-D140-AE7A-2CFC004F1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74" y="910471"/>
            <a:ext cx="7466282" cy="5582405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75430303-0875-2745-AFDC-86545126C256}"/>
              </a:ext>
            </a:extLst>
          </p:cNvPr>
          <p:cNvSpPr txBox="1"/>
          <p:nvPr/>
        </p:nvSpPr>
        <p:spPr>
          <a:xfrm>
            <a:off x="1518251" y="1221200"/>
            <a:ext cx="291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CALET Preliminary 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E36AB5D6-020A-1A47-A36A-93D39F5EF333}"/>
              </a:ext>
            </a:extLst>
          </p:cNvPr>
          <p:cNvSpPr txBox="1"/>
          <p:nvPr/>
        </p:nvSpPr>
        <p:spPr>
          <a:xfrm>
            <a:off x="1979033" y="1716062"/>
            <a:ext cx="1890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[30 GeV, 60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FE3F21-DCC1-614D-86DC-91F4BEA548D7}"/>
              </a:ext>
            </a:extLst>
          </p:cNvPr>
          <p:cNvSpPr txBox="1">
            <a:spLocks/>
          </p:cNvSpPr>
          <p:nvPr/>
        </p:nvSpPr>
        <p:spPr>
          <a:xfrm>
            <a:off x="-877790" y="77610"/>
            <a:ext cx="12192000" cy="5211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Cosmic-ray proton spectrum (update: as of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Sep.30, 2020)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0133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B0390AC-DE2E-D047-8A98-E59F2E75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EFEC17C-9B1D-F244-B981-7093AAA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CC2384-A40C-2F46-A9BD-CA10D3AE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2525680-A615-EA46-8064-BAFE1706F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9" y="989184"/>
            <a:ext cx="7038215" cy="5548837"/>
          </a:xfrm>
          <a:prstGeom prst="rect">
            <a:avLst/>
          </a:prstGeom>
        </p:spPr>
      </p:pic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3C4C0BC9-64B2-2649-82CD-B2914535988A}"/>
              </a:ext>
            </a:extLst>
          </p:cNvPr>
          <p:cNvCxnSpPr>
            <a:cxnSpLocks/>
          </p:cNvCxnSpPr>
          <p:nvPr/>
        </p:nvCxnSpPr>
        <p:spPr>
          <a:xfrm>
            <a:off x="26505" y="797991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4">
            <a:extLst>
              <a:ext uri="{FF2B5EF4-FFF2-40B4-BE49-F238E27FC236}">
                <a16:creationId xmlns:a16="http://schemas.microsoft.com/office/drawing/2014/main" id="{59937DF3-3D32-4E4A-82FC-41BF7109A99C}"/>
              </a:ext>
            </a:extLst>
          </p:cNvPr>
          <p:cNvSpPr txBox="1"/>
          <p:nvPr/>
        </p:nvSpPr>
        <p:spPr>
          <a:xfrm>
            <a:off x="8928627" y="880552"/>
            <a:ext cx="31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DAMPE: Sci. Adv. 2019;5 (2019)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36DA3D7-7A0D-9C4A-B82E-4AB344C9DDC3}"/>
              </a:ext>
            </a:extLst>
          </p:cNvPr>
          <p:cNvSpPr txBox="1"/>
          <p:nvPr/>
        </p:nvSpPr>
        <p:spPr>
          <a:xfrm>
            <a:off x="1692712" y="4400396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Statistical errors only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18875524-DC3A-8046-8CA4-C5C42034CEB2}"/>
              </a:ext>
            </a:extLst>
          </p:cNvPr>
          <p:cNvSpPr txBox="1"/>
          <p:nvPr/>
        </p:nvSpPr>
        <p:spPr>
          <a:xfrm>
            <a:off x="9443555" y="32678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(*)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2604826-7ACF-824F-A8B4-06495AA54482}"/>
              </a:ext>
            </a:extLst>
          </p:cNvPr>
          <p:cNvSpPr txBox="1"/>
          <p:nvPr/>
        </p:nvSpPr>
        <p:spPr>
          <a:xfrm>
            <a:off x="4673123" y="1482466"/>
            <a:ext cx="218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PRELIMINARY</a:t>
            </a:r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id="{A4DD67BC-85A0-3041-ACF0-512FCE531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667" y="989184"/>
            <a:ext cx="4637985" cy="2809910"/>
          </a:xfrm>
          <a:prstGeom prst="rect">
            <a:avLst/>
          </a:prstGeom>
          <a:ln w="63500">
            <a:solidFill>
              <a:schemeClr val="accent6"/>
            </a:solidFill>
          </a:ln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id="{6BCFF01C-8A49-FF46-A7C7-05B90014A505}"/>
              </a:ext>
            </a:extLst>
          </p:cNvPr>
          <p:cNvSpPr txBox="1"/>
          <p:nvPr/>
        </p:nvSpPr>
        <p:spPr>
          <a:xfrm>
            <a:off x="7966154" y="2775009"/>
            <a:ext cx="38634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lt"/>
                <a:cs typeface="Times New Roman" panose="02020603050405020304" pitchFamily="18" charset="0"/>
              </a:rPr>
              <a:t>a spectral hardening is observed with helium</a:t>
            </a:r>
          </a:p>
          <a:p>
            <a:r>
              <a:rPr lang="en-US" altLang="ja-JP" sz="1600" dirty="0">
                <a:latin typeface="+mj-lt"/>
                <a:cs typeface="Times New Roman" panose="02020603050405020304" pitchFamily="18" charset="0"/>
              </a:rPr>
              <a:t>around  ~1.3 TeV total kinetic energy</a:t>
            </a:r>
          </a:p>
          <a:p>
            <a:endParaRPr lang="en-IT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89A29BFE-9285-5A46-A684-14D7D0813B9D}"/>
              </a:ext>
            </a:extLst>
          </p:cNvPr>
          <p:cNvSpPr txBox="1"/>
          <p:nvPr/>
        </p:nvSpPr>
        <p:spPr>
          <a:xfrm>
            <a:off x="1328453" y="4993325"/>
            <a:ext cx="53441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+mj-lt"/>
                <a:cs typeface="Times New Roman" panose="02020603050405020304" pitchFamily="18" charset="0"/>
              </a:rPr>
              <a:t>CALET preliminary helium flux is consistent with DAMPE</a:t>
            </a:r>
          </a:p>
          <a:p>
            <a:r>
              <a:rPr lang="en-US" altLang="ja-JP" sz="1600" dirty="0">
                <a:latin typeface="+mj-lt"/>
                <a:cs typeface="Times New Roman" panose="02020603050405020304" pitchFamily="18" charset="0"/>
              </a:rPr>
              <a:t> within the errors from ~60 GeV to ~60 TeV.</a:t>
            </a:r>
          </a:p>
          <a:p>
            <a:r>
              <a:rPr lang="en-US" altLang="ja-JP" sz="14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altLang="ja-JP" sz="1200" dirty="0">
                <a:latin typeface="+mj-lt"/>
                <a:cs typeface="Times New Roman" panose="02020603050405020304" pitchFamily="18" charset="0"/>
              </a:rPr>
              <a:t>present analysis: ~ 50% reduced acceptance inside fiducial region ~ 510 cm</a:t>
            </a:r>
            <a:r>
              <a:rPr lang="en-US" altLang="ja-JP" sz="1200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altLang="ja-JP" sz="1200" dirty="0">
                <a:latin typeface="+mj-lt"/>
                <a:cs typeface="Times New Roman" panose="02020603050405020304" pitchFamily="18" charset="0"/>
              </a:rPr>
              <a:t> sr)</a:t>
            </a:r>
            <a:endParaRPr lang="en-IT"/>
          </a:p>
        </p:txBody>
      </p:sp>
      <p:pic>
        <p:nvPicPr>
          <p:cNvPr id="14" name="Picture 36">
            <a:extLst>
              <a:ext uri="{FF2B5EF4-FFF2-40B4-BE49-F238E27FC236}">
                <a16:creationId xmlns:a16="http://schemas.microsoft.com/office/drawing/2014/main" id="{1FA6EC37-1B08-E843-85F9-AF7E439535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902" y="3830405"/>
            <a:ext cx="4650750" cy="2617868"/>
          </a:xfrm>
          <a:prstGeom prst="rect">
            <a:avLst/>
          </a:prstGeom>
          <a:ln w="50800">
            <a:solidFill>
              <a:schemeClr val="accent6"/>
            </a:solidFill>
          </a:ln>
        </p:spPr>
      </p:pic>
      <p:sp>
        <p:nvSpPr>
          <p:cNvPr id="15" name="TextBox 32">
            <a:extLst>
              <a:ext uri="{FF2B5EF4-FFF2-40B4-BE49-F238E27FC236}">
                <a16:creationId xmlns:a16="http://schemas.microsoft.com/office/drawing/2014/main" id="{0F779B3D-DF02-4943-8FB6-2AB517B2230A}"/>
              </a:ext>
            </a:extLst>
          </p:cNvPr>
          <p:cNvSpPr txBox="1"/>
          <p:nvPr/>
        </p:nvSpPr>
        <p:spPr>
          <a:xfrm>
            <a:off x="7626424" y="4004432"/>
            <a:ext cx="42061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lt"/>
                <a:cs typeface="Times New Roman" panose="02020603050405020304" pitchFamily="18" charset="0"/>
              </a:rPr>
              <a:t> energy dependence of the helium spectral index</a:t>
            </a:r>
          </a:p>
          <a:p>
            <a:r>
              <a:rPr lang="en-US" altLang="ja-JP" sz="1600" dirty="0">
                <a:latin typeface="+mj-lt"/>
                <a:cs typeface="Times New Roman" panose="02020603050405020304" pitchFamily="18" charset="0"/>
              </a:rPr>
              <a:t> fitting the spectrum inside a sliding window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T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C505C31-4B97-B444-B2C0-043B644EAE92}"/>
              </a:ext>
            </a:extLst>
          </p:cNvPr>
          <p:cNvSpPr txBox="1"/>
          <p:nvPr/>
        </p:nvSpPr>
        <p:spPr>
          <a:xfrm>
            <a:off x="10213361" y="1044966"/>
            <a:ext cx="13260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/>
              <a:t>statistical errors only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BB914A8-90C4-A04E-B5CD-39509F144D5C}"/>
              </a:ext>
            </a:extLst>
          </p:cNvPr>
          <p:cNvSpPr txBox="1"/>
          <p:nvPr/>
        </p:nvSpPr>
        <p:spPr>
          <a:xfrm>
            <a:off x="7681728" y="5707872"/>
            <a:ext cx="158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AD1EBD15-C904-244C-9850-1B7FDE008257}"/>
              </a:ext>
            </a:extLst>
          </p:cNvPr>
          <p:cNvSpPr txBox="1"/>
          <p:nvPr/>
        </p:nvSpPr>
        <p:spPr>
          <a:xfrm>
            <a:off x="10114933" y="1288243"/>
            <a:ext cx="158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0E9FF6AB-4A1D-A94A-8A6D-C5ADD986C4B4}"/>
              </a:ext>
            </a:extLst>
          </p:cNvPr>
          <p:cNvSpPr txBox="1"/>
          <p:nvPr/>
        </p:nvSpPr>
        <p:spPr>
          <a:xfrm>
            <a:off x="4820504" y="1937077"/>
            <a:ext cx="1890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[50 GeV, 50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7BBB72B-7D4F-4B4A-BE3D-C478E0BC6568}"/>
              </a:ext>
            </a:extLst>
          </p:cNvPr>
          <p:cNvSpPr/>
          <p:nvPr/>
        </p:nvSpPr>
        <p:spPr>
          <a:xfrm>
            <a:off x="2117831" y="91730"/>
            <a:ext cx="776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Cosmic-ray helium spectrum (preliminary)</a:t>
            </a:r>
            <a:endParaRPr lang="ja-JP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48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5">
            <a:extLst>
              <a:ext uri="{FF2B5EF4-FFF2-40B4-BE49-F238E27FC236}">
                <a16:creationId xmlns:a16="http://schemas.microsoft.com/office/drawing/2014/main" id="{4D519D82-F6DB-7642-8344-B321D34F5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055" y="1443384"/>
            <a:ext cx="4342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</a:rPr>
              <a:t>Preliminary Spectra of Carbon – Iron</a:t>
            </a:r>
            <a:endParaRPr lang="ja-JP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E08B1D73-22E5-F04D-B759-F4CD2C2A8B94}"/>
              </a:ext>
            </a:extLst>
          </p:cNvPr>
          <p:cNvGrpSpPr/>
          <p:nvPr/>
        </p:nvGrpSpPr>
        <p:grpSpPr>
          <a:xfrm>
            <a:off x="6197600" y="1838708"/>
            <a:ext cx="5080000" cy="4654168"/>
            <a:chOff x="375498" y="1658680"/>
            <a:chExt cx="5080000" cy="4654168"/>
          </a:xfrm>
        </p:grpSpPr>
        <p:pic>
          <p:nvPicPr>
            <p:cNvPr id="7" name="図 9">
              <a:extLst>
                <a:ext uri="{FF2B5EF4-FFF2-40B4-BE49-F238E27FC236}">
                  <a16:creationId xmlns:a16="http://schemas.microsoft.com/office/drawing/2014/main" id="{8DB93161-AD5F-964A-A279-DDE84BCC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498" y="1658680"/>
              <a:ext cx="5080000" cy="4654168"/>
            </a:xfrm>
            <a:prstGeom prst="rect">
              <a:avLst/>
            </a:prstGeom>
          </p:spPr>
        </p:pic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914CF3A0-3CBA-764C-B78A-7503E1279F96}"/>
                </a:ext>
              </a:extLst>
            </p:cNvPr>
            <p:cNvSpPr txBox="1"/>
            <p:nvPr/>
          </p:nvSpPr>
          <p:spPr>
            <a:xfrm>
              <a:off x="4352109" y="3415659"/>
              <a:ext cx="981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Under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grpSp>
        <p:nvGrpSpPr>
          <p:cNvPr id="9" name="Group 31">
            <a:extLst>
              <a:ext uri="{FF2B5EF4-FFF2-40B4-BE49-F238E27FC236}">
                <a16:creationId xmlns:a16="http://schemas.microsoft.com/office/drawing/2014/main" id="{C5DEFAC4-3833-2941-AA22-2B07E2218DB1}"/>
              </a:ext>
            </a:extLst>
          </p:cNvPr>
          <p:cNvGrpSpPr/>
          <p:nvPr/>
        </p:nvGrpSpPr>
        <p:grpSpPr>
          <a:xfrm>
            <a:off x="609600" y="764473"/>
            <a:ext cx="5171440" cy="3428141"/>
            <a:chOff x="6468185" y="1394484"/>
            <a:chExt cx="2749858" cy="2390258"/>
          </a:xfrm>
        </p:grpSpPr>
        <p:pic>
          <p:nvPicPr>
            <p:cNvPr id="10" name="Picture 32">
              <a:extLst>
                <a:ext uri="{FF2B5EF4-FFF2-40B4-BE49-F238E27FC236}">
                  <a16:creationId xmlns:a16="http://schemas.microsoft.com/office/drawing/2014/main" id="{6A4031A5-CC6B-DF45-906C-BDED05DFD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20" b="-1363"/>
            <a:stretch/>
          </p:blipFill>
          <p:spPr>
            <a:xfrm>
              <a:off x="6468185" y="1422028"/>
              <a:ext cx="2689192" cy="2362714"/>
            </a:xfrm>
            <a:prstGeom prst="rect">
              <a:avLst/>
            </a:prstGeom>
          </p:spPr>
        </p:pic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68DE499D-7AEA-6D4C-AE46-CDFBE7FEA8DE}"/>
                </a:ext>
              </a:extLst>
            </p:cNvPr>
            <p:cNvSpPr txBox="1"/>
            <p:nvPr/>
          </p:nvSpPr>
          <p:spPr>
            <a:xfrm flipH="1">
              <a:off x="8654134" y="1394484"/>
              <a:ext cx="5639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31677"/>
              <a:r>
                <a:rPr lang="en-US" sz="1200" b="1" dirty="0">
                  <a:solidFill>
                    <a:prstClr val="black"/>
                  </a:solidFill>
                  <a:latin typeface="Arial"/>
                  <a:cs typeface="Arial"/>
                </a:rPr>
                <a:t>F</a:t>
              </a:r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2432E77C-6550-AA44-97CE-B06D28984580}"/>
                </a:ext>
              </a:extLst>
            </p:cNvPr>
            <p:cNvSpPr txBox="1"/>
            <p:nvPr/>
          </p:nvSpPr>
          <p:spPr>
            <a:xfrm flipH="1">
              <a:off x="6886281" y="2894578"/>
              <a:ext cx="603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31677"/>
              <a:r>
                <a:rPr lang="en-US" sz="1200" b="1" dirty="0">
                  <a:solidFill>
                    <a:prstClr val="black"/>
                  </a:solidFill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9301120F-CEA2-4C4F-A1BF-A1AFFBD7ABB7}"/>
                </a:ext>
              </a:extLst>
            </p:cNvPr>
            <p:cNvSpPr txBox="1"/>
            <p:nvPr/>
          </p:nvSpPr>
          <p:spPr>
            <a:xfrm flipH="1">
              <a:off x="7339392" y="2320032"/>
              <a:ext cx="603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31677"/>
              <a:r>
                <a:rPr lang="en-US" sz="1200" b="1" dirty="0">
                  <a:solidFill>
                    <a:prstClr val="black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4" name="TextBox 37">
              <a:extLst>
                <a:ext uri="{FF2B5EF4-FFF2-40B4-BE49-F238E27FC236}">
                  <a16:creationId xmlns:a16="http://schemas.microsoft.com/office/drawing/2014/main" id="{8A90E05F-438B-FA45-85CF-05EA96E306FE}"/>
                </a:ext>
              </a:extLst>
            </p:cNvPr>
            <p:cNvSpPr txBox="1"/>
            <p:nvPr/>
          </p:nvSpPr>
          <p:spPr>
            <a:xfrm flipH="1">
              <a:off x="7779155" y="1966869"/>
              <a:ext cx="603926" cy="19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31677"/>
              <a:r>
                <a:rPr lang="en-US" sz="1200" b="1" dirty="0">
                  <a:solidFill>
                    <a:prstClr val="black"/>
                  </a:solidFill>
                  <a:latin typeface="Arial"/>
                  <a:cs typeface="Arial"/>
                </a:rPr>
                <a:t>N</a:t>
              </a:r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3BDFE021-003D-044E-91AD-D9093B23A12C}"/>
                </a:ext>
              </a:extLst>
            </p:cNvPr>
            <p:cNvSpPr txBox="1"/>
            <p:nvPr/>
          </p:nvSpPr>
          <p:spPr>
            <a:xfrm flipH="1">
              <a:off x="8202211" y="1551078"/>
              <a:ext cx="622395" cy="19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31677"/>
              <a:r>
                <a:rPr lang="en-US" sz="1200" b="1" dirty="0">
                  <a:solidFill>
                    <a:prstClr val="black"/>
                  </a:solidFill>
                  <a:latin typeface="Arial"/>
                  <a:cs typeface="Arial"/>
                </a:rPr>
                <a:t>O</a:t>
              </a:r>
            </a:p>
          </p:txBody>
        </p:sp>
      </p:grpSp>
      <p:sp>
        <p:nvSpPr>
          <p:cNvPr id="16" name="TextBox 5">
            <a:extLst>
              <a:ext uri="{FF2B5EF4-FFF2-40B4-BE49-F238E27FC236}">
                <a16:creationId xmlns:a16="http://schemas.microsoft.com/office/drawing/2014/main" id="{D61915AA-2E23-8D4E-9EF6-E1790DE6D960}"/>
              </a:ext>
            </a:extLst>
          </p:cNvPr>
          <p:cNvSpPr txBox="1"/>
          <p:nvPr/>
        </p:nvSpPr>
        <p:spPr>
          <a:xfrm>
            <a:off x="6096000" y="942355"/>
            <a:ext cx="5429371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T"/>
              <a:t>With excellent charge-ID of individual elements CALET is</a:t>
            </a:r>
          </a:p>
          <a:p>
            <a:r>
              <a:rPr lang="en-IT"/>
              <a:t>exploring the Table of Elements in the multi-TeV domain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B4ABD6-60B1-774B-9288-EDF94CBDC1E3}"/>
              </a:ext>
            </a:extLst>
          </p:cNvPr>
          <p:cNvCxnSpPr/>
          <p:nvPr/>
        </p:nvCxnSpPr>
        <p:spPr>
          <a:xfrm flipH="1">
            <a:off x="5502659" y="1411601"/>
            <a:ext cx="408697" cy="24605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09DE39B9-04C5-FB4D-8701-669EC6E3E2CF}"/>
              </a:ext>
            </a:extLst>
          </p:cNvPr>
          <p:cNvSpPr txBox="1"/>
          <p:nvPr/>
        </p:nvSpPr>
        <p:spPr>
          <a:xfrm>
            <a:off x="2156941" y="4239321"/>
            <a:ext cx="21763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/>
              <a:t>200 &lt;E</a:t>
            </a:r>
            <a:r>
              <a:rPr lang="en-IT" baseline="-25000"/>
              <a:t>TASC</a:t>
            </a:r>
            <a:r>
              <a:rPr lang="en-IT"/>
              <a:t>/GeV &lt; 800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356933A9-7B85-8A45-870B-640D21B615A2}"/>
              </a:ext>
            </a:extLst>
          </p:cNvPr>
          <p:cNvGrpSpPr/>
          <p:nvPr/>
        </p:nvGrpSpPr>
        <p:grpSpPr>
          <a:xfrm>
            <a:off x="532928" y="4145907"/>
            <a:ext cx="5043704" cy="2435439"/>
            <a:chOff x="464417" y="4067364"/>
            <a:chExt cx="5043704" cy="2435439"/>
          </a:xfrm>
        </p:grpSpPr>
        <p:grpSp>
          <p:nvGrpSpPr>
            <p:cNvPr id="20" name="Group 39">
              <a:extLst>
                <a:ext uri="{FF2B5EF4-FFF2-40B4-BE49-F238E27FC236}">
                  <a16:creationId xmlns:a16="http://schemas.microsoft.com/office/drawing/2014/main" id="{85180DB4-E5F4-9648-A393-6C195358E5A1}"/>
                </a:ext>
              </a:extLst>
            </p:cNvPr>
            <p:cNvGrpSpPr/>
            <p:nvPr/>
          </p:nvGrpSpPr>
          <p:grpSpPr>
            <a:xfrm>
              <a:off x="464417" y="4067364"/>
              <a:ext cx="4725099" cy="2435439"/>
              <a:chOff x="5495301" y="3730090"/>
              <a:chExt cx="3447615" cy="2761586"/>
            </a:xfrm>
          </p:grpSpPr>
          <p:pic>
            <p:nvPicPr>
              <p:cNvPr id="22" name="Picture 40" descr="Diagram&#10;&#10;Description automatically generated">
                <a:extLst>
                  <a:ext uri="{FF2B5EF4-FFF2-40B4-BE49-F238E27FC236}">
                    <a16:creationId xmlns:a16="http://schemas.microsoft.com/office/drawing/2014/main" id="{D228AEDC-F3D4-E940-B7EF-00B544A0F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419" r="7544" b="1382"/>
              <a:stretch/>
            </p:blipFill>
            <p:spPr>
              <a:xfrm>
                <a:off x="5495301" y="3730090"/>
                <a:ext cx="3447615" cy="2761586"/>
              </a:xfrm>
              <a:prstGeom prst="rect">
                <a:avLst/>
              </a:prstGeom>
            </p:spPr>
          </p:pic>
          <p:sp>
            <p:nvSpPr>
              <p:cNvPr id="23" name="TextBox 41">
                <a:extLst>
                  <a:ext uri="{FF2B5EF4-FFF2-40B4-BE49-F238E27FC236}">
                    <a16:creationId xmlns:a16="http://schemas.microsoft.com/office/drawing/2014/main" id="{088A4EA0-397C-094F-98AF-10BB76B39DA8}"/>
                  </a:ext>
                </a:extLst>
              </p:cNvPr>
              <p:cNvSpPr txBox="1"/>
              <p:nvPr/>
            </p:nvSpPr>
            <p:spPr>
              <a:xfrm>
                <a:off x="6066839" y="5499732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B</a:t>
                </a:r>
              </a:p>
            </p:txBody>
          </p:sp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C0BCD94D-4A49-2448-9240-023F01FF7FD0}"/>
                  </a:ext>
                </a:extLst>
              </p:cNvPr>
              <p:cNvSpPr txBox="1"/>
              <p:nvPr/>
            </p:nvSpPr>
            <p:spPr>
              <a:xfrm>
                <a:off x="6660232" y="5135913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</a:t>
                </a:r>
              </a:p>
            </p:txBody>
          </p:sp>
          <p:sp>
            <p:nvSpPr>
              <p:cNvPr id="25" name="TextBox 43">
                <a:extLst>
                  <a:ext uri="{FF2B5EF4-FFF2-40B4-BE49-F238E27FC236}">
                    <a16:creationId xmlns:a16="http://schemas.microsoft.com/office/drawing/2014/main" id="{32D5995E-3555-8544-B099-422E56639DD6}"/>
                  </a:ext>
                </a:extLst>
              </p:cNvPr>
              <p:cNvSpPr txBox="1"/>
              <p:nvPr/>
            </p:nvSpPr>
            <p:spPr>
              <a:xfrm>
                <a:off x="7894287" y="5272193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O</a:t>
                </a:r>
              </a:p>
            </p:txBody>
          </p:sp>
          <p:sp>
            <p:nvSpPr>
              <p:cNvPr id="26" name="TextBox 44">
                <a:extLst>
                  <a:ext uri="{FF2B5EF4-FFF2-40B4-BE49-F238E27FC236}">
                    <a16:creationId xmlns:a16="http://schemas.microsoft.com/office/drawing/2014/main" id="{02B16DBF-0BAB-4140-96C9-4C734518468D}"/>
                  </a:ext>
                </a:extLst>
              </p:cNvPr>
              <p:cNvSpPr txBox="1"/>
              <p:nvPr/>
            </p:nvSpPr>
            <p:spPr>
              <a:xfrm>
                <a:off x="7282311" y="5494753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N</a:t>
                </a:r>
              </a:p>
            </p:txBody>
          </p:sp>
          <p:sp>
            <p:nvSpPr>
              <p:cNvPr id="27" name="TextBox 45">
                <a:extLst>
                  <a:ext uri="{FF2B5EF4-FFF2-40B4-BE49-F238E27FC236}">
                    <a16:creationId xmlns:a16="http://schemas.microsoft.com/office/drawing/2014/main" id="{2BEC3D50-60AB-E74B-A796-3309A76CDB90}"/>
                  </a:ext>
                </a:extLst>
              </p:cNvPr>
              <p:cNvSpPr txBox="1"/>
              <p:nvPr/>
            </p:nvSpPr>
            <p:spPr>
              <a:xfrm>
                <a:off x="8497782" y="5769291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F</a:t>
                </a:r>
              </a:p>
            </p:txBody>
          </p:sp>
        </p:grp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3FEA7208-EDA6-9147-B6C8-D3CE1AC0F973}"/>
                </a:ext>
              </a:extLst>
            </p:cNvPr>
            <p:cNvSpPr/>
            <p:nvPr/>
          </p:nvSpPr>
          <p:spPr>
            <a:xfrm>
              <a:off x="5179670" y="4073557"/>
              <a:ext cx="328451" cy="242473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FBB1EC-8FC3-FB42-BC0B-A507B789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B275F9F-0DEF-9F42-AC77-291BFEC9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2DE6AA-EA58-5344-8DA3-B8D7A160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3504D87-D4B1-954D-A6C4-EE46C93D1F19}"/>
              </a:ext>
            </a:extLst>
          </p:cNvPr>
          <p:cNvSpPr/>
          <p:nvPr/>
        </p:nvSpPr>
        <p:spPr>
          <a:xfrm>
            <a:off x="2942202" y="133991"/>
            <a:ext cx="6878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Spectra of Cosmic-ray Nuclei from C to Fe</a:t>
            </a:r>
            <a:endParaRPr lang="ja-JP" altLang="en-US" sz="28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8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3">
            <a:extLst>
              <a:ext uri="{FF2B5EF4-FFF2-40B4-BE49-F238E27FC236}">
                <a16:creationId xmlns:a16="http://schemas.microsoft.com/office/drawing/2014/main" id="{A49FAB68-CCB5-804C-B1F0-EB14697AC58E}"/>
              </a:ext>
            </a:extLst>
          </p:cNvPr>
          <p:cNvGrpSpPr/>
          <p:nvPr/>
        </p:nvGrpSpPr>
        <p:grpSpPr>
          <a:xfrm>
            <a:off x="907749" y="759650"/>
            <a:ext cx="5366348" cy="5915788"/>
            <a:chOff x="684956" y="1268760"/>
            <a:chExt cx="3743028" cy="4536504"/>
          </a:xfrm>
        </p:grpSpPr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FEFC06B7-07BF-CC40-BB3D-A6145D968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49" r="2839" b="34861"/>
            <a:stretch/>
          </p:blipFill>
          <p:spPr>
            <a:xfrm>
              <a:off x="684957" y="1268760"/>
              <a:ext cx="3743027" cy="4251244"/>
            </a:xfrm>
            <a:prstGeom prst="rect">
              <a:avLst/>
            </a:prstGeom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65C3FD57-9CB5-594B-8406-0468B5BEF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676" r="2839"/>
            <a:stretch/>
          </p:blipFill>
          <p:spPr>
            <a:xfrm>
              <a:off x="684956" y="5440139"/>
              <a:ext cx="3743027" cy="365125"/>
            </a:xfrm>
            <a:prstGeom prst="rect">
              <a:avLst/>
            </a:prstGeom>
          </p:spPr>
        </p:pic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BDC5A46-BBFA-AF46-95D8-BCA082D2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C93F260-AD56-9D45-8087-03FD35FD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1AFC24-E4C7-8E4F-9BAE-F04BEEEA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CEF406B-AC9E-264B-BD00-253F4EA97510}"/>
              </a:ext>
            </a:extLst>
          </p:cNvPr>
          <p:cNvSpPr/>
          <p:nvPr/>
        </p:nvSpPr>
        <p:spPr>
          <a:xfrm>
            <a:off x="2995632" y="166598"/>
            <a:ext cx="5982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Carbon and Oxygen Energy Spectra</a:t>
            </a:r>
            <a:endParaRPr lang="ja-JP" altLang="en-US" sz="2800">
              <a:latin typeface="Helvetica" pitchFamily="2" charset="0"/>
            </a:endParaRPr>
          </a:p>
        </p:txBody>
      </p: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DB485250-01F3-5440-8FE7-2D41CB03F52E}"/>
              </a:ext>
            </a:extLst>
          </p:cNvPr>
          <p:cNvCxnSpPr>
            <a:cxnSpLocks/>
          </p:cNvCxnSpPr>
          <p:nvPr/>
        </p:nvCxnSpPr>
        <p:spPr>
          <a:xfrm>
            <a:off x="0" y="783830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>
            <a:extLst>
              <a:ext uri="{FF2B5EF4-FFF2-40B4-BE49-F238E27FC236}">
                <a16:creationId xmlns:a16="http://schemas.microsoft.com/office/drawing/2014/main" id="{4E375DA8-481D-584C-9768-2986D2AC9F63}"/>
              </a:ext>
            </a:extLst>
          </p:cNvPr>
          <p:cNvSpPr txBox="1"/>
          <p:nvPr/>
        </p:nvSpPr>
        <p:spPr>
          <a:xfrm>
            <a:off x="2502548" y="4236918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Statistical errors only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5EB0E82-186F-864E-90C0-B798609F5DA3}"/>
              </a:ext>
            </a:extLst>
          </p:cNvPr>
          <p:cNvSpPr txBox="1"/>
          <p:nvPr/>
        </p:nvSpPr>
        <p:spPr>
          <a:xfrm>
            <a:off x="9417050" y="32536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(*)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ADDB8E70-7DC8-2545-8AAB-CF7DA16DC8A9}"/>
              </a:ext>
            </a:extLst>
          </p:cNvPr>
          <p:cNvSpPr/>
          <p:nvPr/>
        </p:nvSpPr>
        <p:spPr>
          <a:xfrm>
            <a:off x="6587561" y="950455"/>
            <a:ext cx="5191853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1677">
              <a:lnSpc>
                <a:spcPts val="162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CALET C is consistent with PAMELA and most of the  previous experiments. PAMELA did not publish oxygen.</a:t>
            </a:r>
          </a:p>
          <a:p>
            <a:pPr algn="just" defTabSz="331677">
              <a:lnSpc>
                <a:spcPts val="1620"/>
              </a:lnSpc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31677">
              <a:lnSpc>
                <a:spcPts val="1620"/>
              </a:lnSpc>
            </a:pP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spectra show a clear hardening around 200 GeV/n.</a:t>
            </a:r>
          </a:p>
          <a:p>
            <a:pPr algn="just" defTabSz="331677">
              <a:lnSpc>
                <a:spcPts val="1620"/>
              </a:lnSpc>
            </a:pPr>
            <a:endParaRPr lang="en-GB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31677">
              <a:lnSpc>
                <a:spcPts val="162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They have shapes similar to AMS-02 but the absolute normalization is significantly lower ( ~ 27%)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74D8924B-223B-254E-85D3-459EE39FE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6" r="8737"/>
          <a:stretch/>
        </p:blipFill>
        <p:spPr>
          <a:xfrm>
            <a:off x="7321748" y="2492142"/>
            <a:ext cx="3776668" cy="214930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9CA902BD-E597-FD4F-882C-8BBF08EFC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2" r="9027"/>
          <a:stretch/>
        </p:blipFill>
        <p:spPr>
          <a:xfrm>
            <a:off x="7321748" y="4681976"/>
            <a:ext cx="3776668" cy="2149306"/>
          </a:xfrm>
          <a:prstGeom prst="rect">
            <a:avLst/>
          </a:prstGeom>
        </p:spPr>
      </p:pic>
      <p:cxnSp>
        <p:nvCxnSpPr>
          <p:cNvPr id="16" name="Straight Arrow Connector 23">
            <a:extLst>
              <a:ext uri="{FF2B5EF4-FFF2-40B4-BE49-F238E27FC236}">
                <a16:creationId xmlns:a16="http://schemas.microsoft.com/office/drawing/2014/main" id="{4990AF48-2712-9544-B336-9A2E8C4F5565}"/>
              </a:ext>
            </a:extLst>
          </p:cNvPr>
          <p:cNvCxnSpPr>
            <a:cxnSpLocks/>
          </p:cNvCxnSpPr>
          <p:nvPr/>
        </p:nvCxnSpPr>
        <p:spPr>
          <a:xfrm>
            <a:off x="9273565" y="2518268"/>
            <a:ext cx="0" cy="68710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4">
            <a:extLst>
              <a:ext uri="{FF2B5EF4-FFF2-40B4-BE49-F238E27FC236}">
                <a16:creationId xmlns:a16="http://schemas.microsoft.com/office/drawing/2014/main" id="{1CE96905-31E6-C040-969D-D1F47AECA6EA}"/>
              </a:ext>
            </a:extLst>
          </p:cNvPr>
          <p:cNvSpPr/>
          <p:nvPr/>
        </p:nvSpPr>
        <p:spPr>
          <a:xfrm>
            <a:off x="3081289" y="3166685"/>
            <a:ext cx="2967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1677"/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PRL 125 (2020) 251102</a:t>
            </a:r>
            <a:endParaRPr kumimoji="1" lang="en-US" altLang="ja-JP" sz="2000" b="1" u="sng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F7850526-D771-AC4A-857E-F00829343E0B}"/>
              </a:ext>
            </a:extLst>
          </p:cNvPr>
          <p:cNvSpPr txBox="1"/>
          <p:nvPr/>
        </p:nvSpPr>
        <p:spPr>
          <a:xfrm>
            <a:off x="2995632" y="1173525"/>
            <a:ext cx="241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[10 GeV/n, 2.2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TeV/n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4A7DFC54-F893-6345-921A-A2FF51B662FC}"/>
              </a:ext>
            </a:extLst>
          </p:cNvPr>
          <p:cNvSpPr txBox="1"/>
          <p:nvPr/>
        </p:nvSpPr>
        <p:spPr>
          <a:xfrm>
            <a:off x="2836402" y="3801892"/>
            <a:ext cx="2474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[10 GeV/n, 2.2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TeV/n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59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499C62E-113C-AF49-A9B8-8B32FF5B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39D3AF4-8496-644C-8A26-21FBE2C2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250930-76FC-7946-9D80-03269108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17D7AE-92AF-0E45-BF30-C7213FA8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41" y="795367"/>
            <a:ext cx="9719917" cy="57950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C8AF4ED-5E9E-F74D-8E6F-4C8BA222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605" y="0"/>
            <a:ext cx="2717800" cy="647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A5920D-AE0C-2846-8D83-9791F631D092}"/>
              </a:ext>
            </a:extLst>
          </p:cNvPr>
          <p:cNvSpPr txBox="1"/>
          <p:nvPr/>
        </p:nvSpPr>
        <p:spPr>
          <a:xfrm>
            <a:off x="3040271" y="124480"/>
            <a:ext cx="569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CALET Collaboration Member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60BE73-120C-3140-A2DC-1F199EFFC0E9}"/>
              </a:ext>
            </a:extLst>
          </p:cNvPr>
          <p:cNvSpPr/>
          <p:nvPr/>
        </p:nvSpPr>
        <p:spPr>
          <a:xfrm>
            <a:off x="6305106" y="2498652"/>
            <a:ext cx="744279" cy="2020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28198B-446E-6F45-B0BC-90AECC462EA4}"/>
              </a:ext>
            </a:extLst>
          </p:cNvPr>
          <p:cNvSpPr/>
          <p:nvPr/>
        </p:nvSpPr>
        <p:spPr>
          <a:xfrm>
            <a:off x="6563832" y="1694122"/>
            <a:ext cx="1462568" cy="20201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A3760DF-BFEE-074C-A5EF-6AFE5502F148}"/>
              </a:ext>
            </a:extLst>
          </p:cNvPr>
          <p:cNvSpPr/>
          <p:nvPr/>
        </p:nvSpPr>
        <p:spPr>
          <a:xfrm>
            <a:off x="3040271" y="1307804"/>
            <a:ext cx="1000101" cy="18784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88BCF4-E4F9-B64D-BA2B-C083AD5ECC0D}"/>
              </a:ext>
            </a:extLst>
          </p:cNvPr>
          <p:cNvSpPr txBox="1"/>
          <p:nvPr/>
        </p:nvSpPr>
        <p:spPr>
          <a:xfrm>
            <a:off x="10160000" y="3154789"/>
            <a:ext cx="1301959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: Japan</a:t>
            </a:r>
          </a:p>
          <a:p>
            <a:r>
              <a:rPr kumimoji="1" lang="en-US" altLang="ja-JP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Co-PI : Italy</a:t>
            </a:r>
          </a:p>
          <a:p>
            <a:r>
              <a:rPr kumimoji="1" lang="en-US" altLang="ja-JP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Co-PI : USA</a:t>
            </a:r>
            <a:endParaRPr kumimoji="1" lang="ja-JP" altLang="en-US" sz="1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1052C9A5-CEC7-F143-A53F-D049E3AE1A42}"/>
              </a:ext>
            </a:extLst>
          </p:cNvPr>
          <p:cNvCxnSpPr>
            <a:cxnSpLocks/>
          </p:cNvCxnSpPr>
          <p:nvPr/>
        </p:nvCxnSpPr>
        <p:spPr>
          <a:xfrm>
            <a:off x="265834" y="709645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>
            <a:extLst>
              <a:ext uri="{FF2B5EF4-FFF2-40B4-BE49-F238E27FC236}">
                <a16:creationId xmlns:a16="http://schemas.microsoft.com/office/drawing/2014/main" id="{79ACA49B-87CE-2A48-B4B4-D3FFAD5C9431}"/>
              </a:ext>
            </a:extLst>
          </p:cNvPr>
          <p:cNvSpPr txBox="1"/>
          <p:nvPr/>
        </p:nvSpPr>
        <p:spPr>
          <a:xfrm>
            <a:off x="2768382" y="4136607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Statistical errors only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E133365C-839D-D14B-8621-5683BD9A8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8"/>
          <a:stretch/>
        </p:blipFill>
        <p:spPr>
          <a:xfrm>
            <a:off x="609600" y="776103"/>
            <a:ext cx="6099243" cy="5907537"/>
          </a:xfrm>
          <a:prstGeom prst="rect">
            <a:avLst/>
          </a:prstGeom>
        </p:spPr>
      </p:pic>
      <p:sp>
        <p:nvSpPr>
          <p:cNvPr id="10" name="Rectangle 31">
            <a:extLst>
              <a:ext uri="{FF2B5EF4-FFF2-40B4-BE49-F238E27FC236}">
                <a16:creationId xmlns:a16="http://schemas.microsoft.com/office/drawing/2014/main" id="{C2549C06-F026-9547-8D02-A21E8F829E55}"/>
              </a:ext>
            </a:extLst>
          </p:cNvPr>
          <p:cNvSpPr/>
          <p:nvPr/>
        </p:nvSpPr>
        <p:spPr>
          <a:xfrm>
            <a:off x="1480070" y="1952548"/>
            <a:ext cx="1440160" cy="8671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331677"/>
            <a:r>
              <a:rPr lang="en-GB" sz="1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DPL fit  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−2.663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0.014</a:t>
            </a:r>
            <a:endParaRPr lang="it-IT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31677"/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(215 ± 54) GeV/n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Dg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0.166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0.042</a:t>
            </a:r>
            <a:endParaRPr lang="en-GB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c</a:t>
            </a:r>
            <a:r>
              <a:rPr lang="it-IT" sz="1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9.0/8 </a:t>
            </a:r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F9FC3906-183C-934A-AEFD-87D918C24070}"/>
              </a:ext>
            </a:extLst>
          </p:cNvPr>
          <p:cNvSpPr/>
          <p:nvPr/>
        </p:nvSpPr>
        <p:spPr>
          <a:xfrm>
            <a:off x="2640897" y="5626249"/>
            <a:ext cx="1224136" cy="5539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31677"/>
            <a:r>
              <a:rPr lang="en-GB" sz="1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 fit  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−2.6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±0.0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c</a:t>
            </a:r>
            <a:r>
              <a:rPr lang="it-IT" sz="1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15.9/10 </a:t>
            </a: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53310984-06A4-6F4D-8C2D-E3BC4E06DA7F}"/>
              </a:ext>
            </a:extLst>
          </p:cNvPr>
          <p:cNvSpPr/>
          <p:nvPr/>
        </p:nvSpPr>
        <p:spPr>
          <a:xfrm>
            <a:off x="4823540" y="5252383"/>
            <a:ext cx="1512168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331677"/>
            <a:r>
              <a:rPr lang="en-GB" sz="1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DPL fit  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−2.637±0.009</a:t>
            </a:r>
            <a:endParaRPr lang="it-IT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31677"/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(264 ± 53) GeV/n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Dg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GB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c</a:t>
            </a:r>
            <a:r>
              <a:rPr lang="it-IT" sz="1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3.0/8 </a:t>
            </a:r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A65C886A-F2D2-154B-A356-9F86F8BE2CBB}"/>
              </a:ext>
            </a:extLst>
          </p:cNvPr>
          <p:cNvSpPr/>
          <p:nvPr/>
        </p:nvSpPr>
        <p:spPr>
          <a:xfrm>
            <a:off x="5072383" y="2903237"/>
            <a:ext cx="1224136" cy="5539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31677"/>
            <a:r>
              <a:rPr lang="en-GB" sz="1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 fit  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−2.6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±0.0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c</a:t>
            </a:r>
            <a:r>
              <a:rPr lang="it-IT" sz="1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27.5/10 </a:t>
            </a:r>
          </a:p>
        </p:txBody>
      </p:sp>
      <p:sp>
        <p:nvSpPr>
          <p:cNvPr id="14" name="Rectangle 37">
            <a:extLst>
              <a:ext uri="{FF2B5EF4-FFF2-40B4-BE49-F238E27FC236}">
                <a16:creationId xmlns:a16="http://schemas.microsoft.com/office/drawing/2014/main" id="{C933286F-4B6D-FE4E-A9E2-CEE3A6B75676}"/>
              </a:ext>
            </a:extLst>
          </p:cNvPr>
          <p:cNvSpPr/>
          <p:nvPr/>
        </p:nvSpPr>
        <p:spPr>
          <a:xfrm>
            <a:off x="4301371" y="1026127"/>
            <a:ext cx="2090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31677"/>
            <a:r>
              <a:rPr lang="en-US" altLang="ja-JP" sz="1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PRL 125 (2020) 251102</a:t>
            </a:r>
            <a:endParaRPr kumimoji="1" lang="en-US" altLang="ja-JP" sz="1400" b="1" u="sng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42">
            <a:extLst>
              <a:ext uri="{FF2B5EF4-FFF2-40B4-BE49-F238E27FC236}">
                <a16:creationId xmlns:a16="http://schemas.microsoft.com/office/drawing/2014/main" id="{E6FB4004-A534-E945-8BB9-9CC10ECCD5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89" r="2750"/>
          <a:stretch/>
        </p:blipFill>
        <p:spPr>
          <a:xfrm>
            <a:off x="7046646" y="784965"/>
            <a:ext cx="4607745" cy="4434516"/>
          </a:xfrm>
          <a:prstGeom prst="rect">
            <a:avLst/>
          </a:prstGeom>
        </p:spPr>
      </p:pic>
      <p:pic>
        <p:nvPicPr>
          <p:cNvPr id="16" name="Picture 43">
            <a:extLst>
              <a:ext uri="{FF2B5EF4-FFF2-40B4-BE49-F238E27FC236}">
                <a16:creationId xmlns:a16="http://schemas.microsoft.com/office/drawing/2014/main" id="{DE390392-F86E-C04E-9E2E-6590F44953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571" y="2151448"/>
            <a:ext cx="1422670" cy="635891"/>
          </a:xfrm>
          <a:prstGeom prst="rect">
            <a:avLst/>
          </a:prstGeom>
          <a:noFill/>
        </p:spPr>
      </p:pic>
      <p:pic>
        <p:nvPicPr>
          <p:cNvPr id="17" name="Picture 44">
            <a:extLst>
              <a:ext uri="{FF2B5EF4-FFF2-40B4-BE49-F238E27FC236}">
                <a16:creationId xmlns:a16="http://schemas.microsoft.com/office/drawing/2014/main" id="{5E497FCB-E808-1740-988D-9C19481EA0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645" y="5338552"/>
            <a:ext cx="2248568" cy="592594"/>
          </a:xfrm>
          <a:prstGeom prst="rect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 contourW="63500"/>
        </p:spPr>
      </p:pic>
      <p:sp>
        <p:nvSpPr>
          <p:cNvPr id="18" name="TextBox 45">
            <a:extLst>
              <a:ext uri="{FF2B5EF4-FFF2-40B4-BE49-F238E27FC236}">
                <a16:creationId xmlns:a16="http://schemas.microsoft.com/office/drawing/2014/main" id="{B8F8C3C8-7AA2-2644-9082-88D583BB8A90}"/>
              </a:ext>
            </a:extLst>
          </p:cNvPr>
          <p:cNvSpPr txBox="1"/>
          <p:nvPr/>
        </p:nvSpPr>
        <p:spPr>
          <a:xfrm>
            <a:off x="1168178" y="4207206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power-law (DPL) fit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E3E5AD6C-9E02-BB4F-8EE1-AD5619AF2748}"/>
              </a:ext>
            </a:extLst>
          </p:cNvPr>
          <p:cNvSpPr txBox="1"/>
          <p:nvPr/>
        </p:nvSpPr>
        <p:spPr>
          <a:xfrm>
            <a:off x="7011142" y="5362047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>
                <a:latin typeface="Helvetica" pitchFamily="2" charset="0"/>
                <a:cs typeface="Arial" panose="020B0604020202020204" pitchFamily="34" charset="0"/>
              </a:rPr>
              <a:t>Double power-law</a:t>
            </a:r>
            <a:endParaRPr lang="en-US" sz="1600" dirty="0">
              <a:latin typeface="Helvetica" pitchFamily="2" charset="0"/>
              <a:cs typeface="Arial" panose="020B0604020202020204" pitchFamily="34" charset="0"/>
            </a:endParaRPr>
          </a:p>
          <a:p>
            <a:pPr algn="ctr"/>
            <a:r>
              <a:rPr lang="en-IT" sz="160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IT" sz="1600" dirty="0">
                <a:latin typeface="Helvetica" pitchFamily="2" charset="0"/>
                <a:cs typeface="Arial" panose="020B0604020202020204" pitchFamily="34" charset="0"/>
              </a:rPr>
              <a:t>(DPL) fit</a:t>
            </a:r>
          </a:p>
        </p:txBody>
      </p:sp>
      <p:sp>
        <p:nvSpPr>
          <p:cNvPr id="20" name="Left Arrow 2">
            <a:extLst>
              <a:ext uri="{FF2B5EF4-FFF2-40B4-BE49-F238E27FC236}">
                <a16:creationId xmlns:a16="http://schemas.microsoft.com/office/drawing/2014/main" id="{680D58A4-3D9D-EC46-8730-0DFC11E57EA4}"/>
              </a:ext>
            </a:extLst>
          </p:cNvPr>
          <p:cNvSpPr/>
          <p:nvPr/>
        </p:nvSpPr>
        <p:spPr>
          <a:xfrm>
            <a:off x="6491486" y="5500924"/>
            <a:ext cx="400621" cy="2859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6C206BFC-6A06-0142-A747-593B3B906248}"/>
              </a:ext>
            </a:extLst>
          </p:cNvPr>
          <p:cNvSpPr/>
          <p:nvPr/>
        </p:nvSpPr>
        <p:spPr>
          <a:xfrm>
            <a:off x="7057636" y="5985542"/>
            <a:ext cx="4497873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Power Law hypothesis excluded at 3.9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for C and 3.2</a:t>
            </a:r>
            <a:r>
              <a:rPr lang="el-G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9C57B6-01B1-E94D-BD89-5316C021EB83}"/>
              </a:ext>
            </a:extLst>
          </p:cNvPr>
          <p:cNvSpPr/>
          <p:nvPr/>
        </p:nvSpPr>
        <p:spPr>
          <a:xfrm>
            <a:off x="1414313" y="4584445"/>
            <a:ext cx="21642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uncertainties are modelled in the </a:t>
            </a:r>
            <a:r>
              <a:rPr lang="it-IT" sz="900" dirty="0">
                <a:solidFill>
                  <a:srgbClr val="0070C0"/>
                </a:solidFill>
                <a:latin typeface="Symbol" pitchFamily="2" charset="2"/>
                <a:cs typeface="Arial" panose="020B0604020202020204" pitchFamily="34" charset="0"/>
              </a:rPr>
              <a:t>c</a:t>
            </a:r>
            <a:r>
              <a:rPr lang="it-IT" sz="9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 function with a set of nuisance parameters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02E9472-B00F-3D47-92C3-53CF45E9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7ECFDD6-0112-DB43-8C78-B2FD5D60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6FF27B-3F4C-D14B-92D6-05FD4B15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95E031-4F51-D945-9339-AFA3729B98EE}"/>
              </a:ext>
            </a:extLst>
          </p:cNvPr>
          <p:cNvSpPr txBox="1">
            <a:spLocks/>
          </p:cNvSpPr>
          <p:nvPr/>
        </p:nvSpPr>
        <p:spPr>
          <a:xfrm>
            <a:off x="898264" y="89210"/>
            <a:ext cx="9985327" cy="5211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       </a:t>
            </a:r>
            <a:r>
              <a:rPr lang="en-US" sz="2800" dirty="0">
                <a:latin typeface="Helvetica" pitchFamily="2" charset="0"/>
              </a:rPr>
              <a:t>Carbon and Oxygen: Spectral Analysis</a:t>
            </a:r>
            <a:endParaRPr lang="en-US" sz="3200" b="1" dirty="0"/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9779C55B-D9B2-CE4D-9D8B-24C793B780A5}"/>
              </a:ext>
            </a:extLst>
          </p:cNvPr>
          <p:cNvSpPr txBox="1">
            <a:spLocks/>
          </p:cNvSpPr>
          <p:nvPr/>
        </p:nvSpPr>
        <p:spPr>
          <a:xfrm>
            <a:off x="928683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ＭＳ Ｐゴシック" pitchFamily="50" charset="-128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53936-0C62-1147-8542-A4B6BC04914F}" type="slidenum">
              <a:rPr lang="en-US" sz="1600" smtClean="0">
                <a:solidFill>
                  <a:schemeClr val="bg1"/>
                </a:solidFill>
              </a:rPr>
              <a:pPr/>
              <a:t>20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95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567753E-A6B7-5145-AB75-92F3C7E6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1BE7B4-5FD5-D349-8470-DC3AFEBE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E109A-F0A2-B24D-B6A6-63F9E2F3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F2D5004-374D-D049-8741-A634972FE9BE}"/>
              </a:ext>
            </a:extLst>
          </p:cNvPr>
          <p:cNvSpPr/>
          <p:nvPr/>
        </p:nvSpPr>
        <p:spPr>
          <a:xfrm>
            <a:off x="4955303" y="144294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C/O flux ratio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79B7597-DB61-4C44-964E-2E5833F2FC00}"/>
              </a:ext>
            </a:extLst>
          </p:cNvPr>
          <p:cNvSpPr txBox="1"/>
          <p:nvPr/>
        </p:nvSpPr>
        <p:spPr>
          <a:xfrm>
            <a:off x="2501100" y="4173297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Statistical errors only</a:t>
            </a:r>
          </a:p>
        </p:txBody>
      </p:sp>
      <p:sp>
        <p:nvSpPr>
          <p:cNvPr id="11" name="Right Arrow 1">
            <a:extLst>
              <a:ext uri="{FF2B5EF4-FFF2-40B4-BE49-F238E27FC236}">
                <a16:creationId xmlns:a16="http://schemas.microsoft.com/office/drawing/2014/main" id="{B9503865-0BDE-BE40-BCC3-DE3B07A281D8}"/>
              </a:ext>
            </a:extLst>
          </p:cNvPr>
          <p:cNvSpPr/>
          <p:nvPr/>
        </p:nvSpPr>
        <p:spPr>
          <a:xfrm>
            <a:off x="9899933" y="254008"/>
            <a:ext cx="491937" cy="259049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72D5706F-2654-0E4F-A1D6-3A1F6893E63B}"/>
              </a:ext>
            </a:extLst>
          </p:cNvPr>
          <p:cNvSpPr/>
          <p:nvPr/>
        </p:nvSpPr>
        <p:spPr>
          <a:xfrm>
            <a:off x="1128238" y="5037772"/>
            <a:ext cx="104541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1677">
              <a:lnSpc>
                <a:spcPts val="1760"/>
              </a:lnSpc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The C/O flux ratio as a function of energy is in good agreement with the one reported by AMS</a:t>
            </a:r>
          </a:p>
          <a:p>
            <a:pPr defTabSz="331677">
              <a:lnSpc>
                <a:spcPts val="1760"/>
              </a:lnSpc>
            </a:pPr>
            <a:endParaRPr lang="en-GB" dirty="0">
              <a:latin typeface="Helvetica" pitchFamily="2" charset="0"/>
              <a:cs typeface="Arial" panose="020B0604020202020204" pitchFamily="34" charset="0"/>
            </a:endParaRPr>
          </a:p>
          <a:p>
            <a:pPr defTabSz="331677">
              <a:lnSpc>
                <a:spcPts val="1760"/>
              </a:lnSpc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Above 25 GeV/n the C/O ratio is well fitted to a constant value of 0.911 ± 0.006 with  </a:t>
            </a:r>
            <a:r>
              <a:rPr lang="it-IT" altLang="ja-JP" dirty="0">
                <a:latin typeface="Helvetica" pitchFamily="2" charset="0"/>
                <a:cs typeface="Arial" panose="020B0604020202020204" pitchFamily="34" charset="0"/>
              </a:rPr>
              <a:t>c</a:t>
            </a:r>
            <a:r>
              <a:rPr lang="it-IT" baseline="30000" dirty="0">
                <a:latin typeface="Helvetica" pitchFamily="2" charset="0"/>
                <a:cs typeface="Arial" panose="020B0604020202020204" pitchFamily="34" charset="0"/>
              </a:rPr>
              <a:t>2</a:t>
            </a:r>
            <a:r>
              <a:rPr lang="el-GR" dirty="0">
                <a:latin typeface="Helvetica" pitchFamily="2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Helvetica" pitchFamily="2" charset="0"/>
                <a:cs typeface="Arial" panose="020B0604020202020204" pitchFamily="34" charset="0"/>
              </a:rPr>
              <a:t>dof</a:t>
            </a: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 = 8.3/17</a:t>
            </a:r>
          </a:p>
          <a:p>
            <a:pPr defTabSz="331677">
              <a:lnSpc>
                <a:spcPts val="176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31677">
              <a:lnSpc>
                <a:spcPts val="1760"/>
              </a:lnSpc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 and O fluxes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the same energy dependence.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E771289A-03CE-5E43-9995-24E1088A7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8" r="6042"/>
          <a:stretch/>
        </p:blipFill>
        <p:spPr>
          <a:xfrm>
            <a:off x="6021470" y="877165"/>
            <a:ext cx="6038706" cy="4006150"/>
          </a:xfrm>
          <a:prstGeom prst="rect">
            <a:avLst/>
          </a:prstGeom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id="{2F3ACDC2-E3F9-244A-9D1B-4AE600F8E9AA}"/>
              </a:ext>
            </a:extLst>
          </p:cNvPr>
          <p:cNvSpPr/>
          <p:nvPr/>
        </p:nvSpPr>
        <p:spPr>
          <a:xfrm>
            <a:off x="7542352" y="1414725"/>
            <a:ext cx="2606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1677"/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to a constant</a:t>
            </a:r>
          </a:p>
          <a:p>
            <a:pPr defTabSz="331677"/>
            <a:r>
              <a:rPr lang="en-GB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0.911± 0.006  @ E&gt; 25 GeV/n</a:t>
            </a:r>
            <a:r>
              <a:rPr lang="en-GB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T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42">
            <a:extLst>
              <a:ext uri="{FF2B5EF4-FFF2-40B4-BE49-F238E27FC236}">
                <a16:creationId xmlns:a16="http://schemas.microsoft.com/office/drawing/2014/main" id="{37B9230C-4179-074F-9FCA-7313F744BF4C}"/>
              </a:ext>
            </a:extLst>
          </p:cNvPr>
          <p:cNvCxnSpPr>
            <a:cxnSpLocks/>
          </p:cNvCxnSpPr>
          <p:nvPr/>
        </p:nvCxnSpPr>
        <p:spPr>
          <a:xfrm>
            <a:off x="8144542" y="1963179"/>
            <a:ext cx="105898" cy="462490"/>
          </a:xfrm>
          <a:prstGeom prst="straightConnector1">
            <a:avLst/>
          </a:prstGeom>
          <a:ln w="952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FAB894E4-96A9-D241-822E-695AB48FB9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41" y="949055"/>
            <a:ext cx="5646429" cy="3906663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A622A3A4-244E-F743-9129-D0824FE9FF1B}"/>
              </a:ext>
            </a:extLst>
          </p:cNvPr>
          <p:cNvSpPr txBox="1"/>
          <p:nvPr/>
        </p:nvSpPr>
        <p:spPr>
          <a:xfrm>
            <a:off x="2732227" y="1178024"/>
            <a:ext cx="2474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[10 GeV/n, 2.2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TeV/n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36">
            <a:extLst>
              <a:ext uri="{FF2B5EF4-FFF2-40B4-BE49-F238E27FC236}">
                <a16:creationId xmlns:a16="http://schemas.microsoft.com/office/drawing/2014/main" id="{2BB30F3F-CB98-7946-AEC3-1F53E8957DCE}"/>
              </a:ext>
            </a:extLst>
          </p:cNvPr>
          <p:cNvSpPr/>
          <p:nvPr/>
        </p:nvSpPr>
        <p:spPr>
          <a:xfrm>
            <a:off x="2501100" y="3521501"/>
            <a:ext cx="3368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1677"/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PRL 125 (2020) 251102</a:t>
            </a:r>
            <a:endParaRPr kumimoji="1" lang="en-US" altLang="ja-JP" sz="2000" b="1" u="sng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57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507E316-F810-3B45-A9EC-9F273C5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E1D423E-4E35-314E-9939-5E815829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7D0182-7169-714F-A9DF-EBF569CA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4A2E827-39E0-1F46-BAB9-E7BB9FD8F2B8}"/>
              </a:ext>
            </a:extLst>
          </p:cNvPr>
          <p:cNvSpPr txBox="1"/>
          <p:nvPr/>
        </p:nvSpPr>
        <p:spPr>
          <a:xfrm>
            <a:off x="2582778" y="4381673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Statistical errors only</a:t>
            </a: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027F29C1-4179-AD4E-958B-10409D30C05D}"/>
              </a:ext>
            </a:extLst>
          </p:cNvPr>
          <p:cNvSpPr/>
          <p:nvPr/>
        </p:nvSpPr>
        <p:spPr>
          <a:xfrm>
            <a:off x="4952094" y="3148303"/>
            <a:ext cx="1224136" cy="5539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31677"/>
            <a:r>
              <a:rPr lang="en-GB" sz="1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 fit  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−2.6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±0.0</a:t>
            </a:r>
            <a:r>
              <a:rPr lang="it-IT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defTabSz="331677"/>
            <a:r>
              <a:rPr lang="it-IT" sz="1000" dirty="0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c</a:t>
            </a:r>
            <a:r>
              <a:rPr lang="it-IT" sz="1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27.5/10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4F45F72-9418-DA4B-8479-E3A6C72A1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4" y="1477508"/>
            <a:ext cx="5842037" cy="486117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F616040-0B29-3A4F-AA5D-1FFFCE8CC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10570"/>
            <a:ext cx="6003108" cy="4861178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134E79C5-8891-6D48-96C2-C9D2FEC9C91F}"/>
              </a:ext>
            </a:extLst>
          </p:cNvPr>
          <p:cNvSpPr txBox="1"/>
          <p:nvPr/>
        </p:nvSpPr>
        <p:spPr>
          <a:xfrm>
            <a:off x="1024932" y="1765813"/>
            <a:ext cx="301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T" sz="1400"/>
              <a:t> with ± 10% variation of  isotopic ratio  → the flux changes by only  ~ 2%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E2AD78D7-B25D-BB44-B3A5-C8CBCFDFEA95}"/>
              </a:ext>
            </a:extLst>
          </p:cNvPr>
          <p:cNvSpPr txBox="1"/>
          <p:nvPr/>
        </p:nvSpPr>
        <p:spPr>
          <a:xfrm>
            <a:off x="3037384" y="2335523"/>
            <a:ext cx="2753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>
                <a:solidFill>
                  <a:srgbClr val="FF0000"/>
                </a:solidFill>
              </a:rPr>
              <a:t>flux normalization is consistent</a:t>
            </a:r>
          </a:p>
          <a:p>
            <a:r>
              <a:rPr lang="en-IT" sz="1600">
                <a:solidFill>
                  <a:srgbClr val="FF0000"/>
                </a:solidFill>
              </a:rPr>
              <a:t> with PAMELA</a:t>
            </a:r>
          </a:p>
        </p:txBody>
      </p:sp>
      <p:sp>
        <p:nvSpPr>
          <p:cNvPr id="12" name="Doughnut 14">
            <a:extLst>
              <a:ext uri="{FF2B5EF4-FFF2-40B4-BE49-F238E27FC236}">
                <a16:creationId xmlns:a16="http://schemas.microsoft.com/office/drawing/2014/main" id="{7605A23F-6479-0042-835C-9802B945C8DF}"/>
              </a:ext>
            </a:extLst>
          </p:cNvPr>
          <p:cNvSpPr/>
          <p:nvPr/>
        </p:nvSpPr>
        <p:spPr>
          <a:xfrm>
            <a:off x="1334049" y="2829463"/>
            <a:ext cx="1829382" cy="1795406"/>
          </a:xfrm>
          <a:prstGeom prst="donut">
            <a:avLst>
              <a:gd name="adj" fmla="val 8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cxnSp>
        <p:nvCxnSpPr>
          <p:cNvPr id="13" name="Straight Arrow Connector 16">
            <a:extLst>
              <a:ext uri="{FF2B5EF4-FFF2-40B4-BE49-F238E27FC236}">
                <a16:creationId xmlns:a16="http://schemas.microsoft.com/office/drawing/2014/main" id="{89C07D37-26CD-AB4D-ACCA-8F9F5C5647FC}"/>
              </a:ext>
            </a:extLst>
          </p:cNvPr>
          <p:cNvCxnSpPr>
            <a:cxnSpLocks/>
          </p:cNvCxnSpPr>
          <p:nvPr/>
        </p:nvCxnSpPr>
        <p:spPr>
          <a:xfrm flipH="1">
            <a:off x="2966781" y="2883984"/>
            <a:ext cx="212538" cy="2336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B w="508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9">
            <a:extLst>
              <a:ext uri="{FF2B5EF4-FFF2-40B4-BE49-F238E27FC236}">
                <a16:creationId xmlns:a16="http://schemas.microsoft.com/office/drawing/2014/main" id="{0A76AC7A-ADBF-2B4C-BBFD-F78DA263A5C5}"/>
              </a:ext>
            </a:extLst>
          </p:cNvPr>
          <p:cNvSpPr txBox="1"/>
          <p:nvPr/>
        </p:nvSpPr>
        <p:spPr>
          <a:xfrm>
            <a:off x="6666478" y="1765813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/>
              <a:t>B/C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88C4C479-1DEA-6F4E-965C-21F61A7C81DF}"/>
              </a:ext>
            </a:extLst>
          </p:cNvPr>
          <p:cNvSpPr txBox="1"/>
          <p:nvPr/>
        </p:nvSpPr>
        <p:spPr>
          <a:xfrm>
            <a:off x="3375970" y="3179328"/>
            <a:ext cx="2474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[16 GeV/n, 2.2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TeV/n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5BB6BBAE-2DC1-E64C-B6C8-18C7A3285CEB}"/>
              </a:ext>
            </a:extLst>
          </p:cNvPr>
          <p:cNvSpPr txBox="1"/>
          <p:nvPr/>
        </p:nvSpPr>
        <p:spPr>
          <a:xfrm>
            <a:off x="6634567" y="3777005"/>
            <a:ext cx="2474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[16 GeV/n, 2.2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TeV/n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3054F7A-9CA7-7841-9038-F28F880CEED1}"/>
              </a:ext>
            </a:extLst>
          </p:cNvPr>
          <p:cNvSpPr/>
          <p:nvPr/>
        </p:nvSpPr>
        <p:spPr>
          <a:xfrm>
            <a:off x="2237588" y="117915"/>
            <a:ext cx="7321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Boron Spectrum and B/C Ratio (preliminary) 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76A39F3-C991-6546-A615-74A0730993E7}"/>
              </a:ext>
            </a:extLst>
          </p:cNvPr>
          <p:cNvSpPr/>
          <p:nvPr/>
        </p:nvSpPr>
        <p:spPr>
          <a:xfrm>
            <a:off x="1727412" y="1129982"/>
            <a:ext cx="3856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Boron energy spectrum </a:t>
            </a:r>
            <a:endParaRPr lang="ja-JP" altLang="en-US" sz="240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F9BAF9-DDBB-4044-A2D2-D6706F0B4DC8}"/>
              </a:ext>
            </a:extLst>
          </p:cNvPr>
          <p:cNvSpPr/>
          <p:nvPr/>
        </p:nvSpPr>
        <p:spPr>
          <a:xfrm>
            <a:off x="8281536" y="1179737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B/C ratio 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144007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1A48E5F-BADD-C240-ADF9-C79CE1FD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002197-A5D3-3C47-981F-D34B0E0D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C9CC2D-0798-E547-9A55-1F280B05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  <p:sp>
        <p:nvSpPr>
          <p:cNvPr id="5" name="テキスト ボックス 5">
            <a:extLst>
              <a:ext uri="{FF2B5EF4-FFF2-40B4-BE49-F238E27FC236}">
                <a16:creationId xmlns:a16="http://schemas.microsoft.com/office/drawing/2014/main" id="{5BDBC3A0-1E18-0247-83EA-49CF5BD3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83" y="1160756"/>
            <a:ext cx="54697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Helvetica" pitchFamily="2" charset="0"/>
              </a:rPr>
              <a:t>Charge measurement with the two CHD layers</a:t>
            </a:r>
            <a:endParaRPr lang="ja-JP" altLang="en-US" sz="2000">
              <a:latin typeface="Helvetica" pitchFamily="2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2D680B8-8CB7-684D-8F22-4B84A0BA3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39" y="1581894"/>
            <a:ext cx="5479067" cy="4787830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B3E3BDC4-BC2F-AB45-BCFF-9A19D5D42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168" y="867867"/>
            <a:ext cx="4724400" cy="5769621"/>
          </a:xfrm>
          <a:prstGeom prst="rect">
            <a:avLst/>
          </a:prstGeom>
        </p:spPr>
      </p:pic>
      <p:sp>
        <p:nvSpPr>
          <p:cNvPr id="8" name="TextBox 21">
            <a:extLst>
              <a:ext uri="{FF2B5EF4-FFF2-40B4-BE49-F238E27FC236}">
                <a16:creationId xmlns:a16="http://schemas.microsoft.com/office/drawing/2014/main" id="{CFE5C61D-2A0D-AE4A-ABA5-F76C332B0F90}"/>
              </a:ext>
            </a:extLst>
          </p:cNvPr>
          <p:cNvSpPr txBox="1"/>
          <p:nvPr/>
        </p:nvSpPr>
        <p:spPr>
          <a:xfrm>
            <a:off x="3122535" y="2420372"/>
            <a:ext cx="40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Fe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C50E5AEF-4036-5146-9117-D22BA441F49C}"/>
              </a:ext>
            </a:extLst>
          </p:cNvPr>
          <p:cNvSpPr txBox="1"/>
          <p:nvPr/>
        </p:nvSpPr>
        <p:spPr>
          <a:xfrm>
            <a:off x="3983368" y="204047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Ni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661B6CD2-B2BF-9A4D-A343-A522B4EEDBF4}"/>
              </a:ext>
            </a:extLst>
          </p:cNvPr>
          <p:cNvSpPr txBox="1"/>
          <p:nvPr/>
        </p:nvSpPr>
        <p:spPr>
          <a:xfrm>
            <a:off x="2969035" y="4373370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Mn</a:t>
            </a: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DFA213DF-39AC-5449-93E4-BED62AE71FD8}"/>
              </a:ext>
            </a:extLst>
          </p:cNvPr>
          <p:cNvSpPr txBox="1"/>
          <p:nvPr/>
        </p:nvSpPr>
        <p:spPr>
          <a:xfrm>
            <a:off x="2714744" y="467236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Cr</a:t>
            </a: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4B30D653-4F4E-6B4D-B840-08E48FB65C7D}"/>
              </a:ext>
            </a:extLst>
          </p:cNvPr>
          <p:cNvSpPr txBox="1"/>
          <p:nvPr/>
        </p:nvSpPr>
        <p:spPr>
          <a:xfrm>
            <a:off x="1718284" y="5549191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</a:t>
            </a:r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0756128F-6FE7-B84E-A0FE-ECD1E717CCC1}"/>
              </a:ext>
            </a:extLst>
          </p:cNvPr>
          <p:cNvSpPr txBox="1"/>
          <p:nvPr/>
        </p:nvSpPr>
        <p:spPr>
          <a:xfrm>
            <a:off x="2198182" y="508847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7973997-ED4C-D641-A259-2979EB60F971}"/>
              </a:ext>
            </a:extLst>
          </p:cNvPr>
          <p:cNvSpPr/>
          <p:nvPr/>
        </p:nvSpPr>
        <p:spPr>
          <a:xfrm>
            <a:off x="3323776" y="146635"/>
            <a:ext cx="5921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 Iron  –  Analysis (Charge Selection)</a:t>
            </a:r>
            <a:endParaRPr lang="ja-JP" altLang="en-US" sz="28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6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B398178-1ADD-3045-9434-6C754651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7356DAB-8239-8C49-A850-56AB3C98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27700D-4A85-9B42-8190-9BC20CC9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  <p:sp>
        <p:nvSpPr>
          <p:cNvPr id="5" name="正方形/長方形 21">
            <a:extLst>
              <a:ext uri="{FF2B5EF4-FFF2-40B4-BE49-F238E27FC236}">
                <a16:creationId xmlns:a16="http://schemas.microsoft.com/office/drawing/2014/main" id="{BB373D2F-B106-9A4E-9480-6E29B1F1A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650" y="1536681"/>
            <a:ext cx="5110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analyzed data:  Jan, 2016 – May 2020 </a:t>
            </a:r>
            <a:endParaRPr lang="ja-JP" altLang="en-US" sz="2000">
              <a:latin typeface="Arial" panose="020B0604020202020204" pitchFamily="34" charset="0"/>
            </a:endParaRPr>
          </a:p>
        </p:txBody>
      </p:sp>
      <p:sp>
        <p:nvSpPr>
          <p:cNvPr id="6" name="正方形/長方形 4">
            <a:extLst>
              <a:ext uri="{FF2B5EF4-FFF2-40B4-BE49-F238E27FC236}">
                <a16:creationId xmlns:a16="http://schemas.microsoft.com/office/drawing/2014/main" id="{4E7945FC-4DD3-8247-A219-EF60EC32D3DA}"/>
              </a:ext>
            </a:extLst>
          </p:cNvPr>
          <p:cNvSpPr/>
          <p:nvPr/>
        </p:nvSpPr>
        <p:spPr>
          <a:xfrm>
            <a:off x="9816446" y="3386713"/>
            <a:ext cx="2363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Lett. </a:t>
            </a:r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251102 (2020)</a:t>
            </a:r>
            <a:endParaRPr lang="en-US" altLang="ja-JP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2ABA8A-4423-7F42-A871-6AA0640CAB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5" y="1878497"/>
            <a:ext cx="7151774" cy="446580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8B98134-CDAD-C543-A264-F9764240A1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763" y="3426668"/>
            <a:ext cx="4597332" cy="2823792"/>
          </a:xfrm>
          <a:prstGeom prst="rect">
            <a:avLst/>
          </a:prstGeom>
        </p:spPr>
      </p:pic>
      <p:sp>
        <p:nvSpPr>
          <p:cNvPr id="9" name="正方形/長方形 4">
            <a:extLst>
              <a:ext uri="{FF2B5EF4-FFF2-40B4-BE49-F238E27FC236}">
                <a16:creationId xmlns:a16="http://schemas.microsoft.com/office/drawing/2014/main" id="{CD74B7FC-9FA7-FB48-81FF-6322A5D4F9BD}"/>
              </a:ext>
            </a:extLst>
          </p:cNvPr>
          <p:cNvSpPr/>
          <p:nvPr/>
        </p:nvSpPr>
        <p:spPr>
          <a:xfrm>
            <a:off x="7671802" y="1879429"/>
            <a:ext cx="3733800" cy="1426031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Single Power Law fit:</a:t>
            </a:r>
          </a:p>
          <a:p>
            <a:pPr>
              <a:lnSpc>
                <a:spcPts val="800"/>
              </a:lnSpc>
            </a:pP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GeV/n, 2.0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= −2.60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0.02(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stat) ± 0.02(sys)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d.o.f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= 4.2/14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4">
            <a:extLst>
              <a:ext uri="{FF2B5EF4-FFF2-40B4-BE49-F238E27FC236}">
                <a16:creationId xmlns:a16="http://schemas.microsoft.com/office/drawing/2014/main" id="{7604846F-30A8-BB44-BD40-8757023843A3}"/>
              </a:ext>
            </a:extLst>
          </p:cNvPr>
          <p:cNvSpPr/>
          <p:nvPr/>
        </p:nvSpPr>
        <p:spPr>
          <a:xfrm>
            <a:off x="556845" y="931227"/>
            <a:ext cx="6713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 </a:t>
            </a:r>
            <a:r>
              <a:rPr lang="en-GB" sz="2800" dirty="0"/>
              <a:t>Flux  x E</a:t>
            </a:r>
            <a:r>
              <a:rPr lang="en-GB" sz="2800" baseline="30000" dirty="0"/>
              <a:t>2.6</a:t>
            </a:r>
            <a:r>
              <a:rPr lang="en-GB" sz="2800" dirty="0"/>
              <a:t> vs kinetic energy per nucleon</a:t>
            </a:r>
          </a:p>
        </p:txBody>
      </p:sp>
      <p:sp>
        <p:nvSpPr>
          <p:cNvPr id="11" name="正方形/長方形 4">
            <a:extLst>
              <a:ext uri="{FF2B5EF4-FFF2-40B4-BE49-F238E27FC236}">
                <a16:creationId xmlns:a16="http://schemas.microsoft.com/office/drawing/2014/main" id="{7C61CD25-4A87-4D41-B135-8E85F23BA6FD}"/>
              </a:ext>
            </a:extLst>
          </p:cNvPr>
          <p:cNvSpPr/>
          <p:nvPr/>
        </p:nvSpPr>
        <p:spPr>
          <a:xfrm>
            <a:off x="222196" y="5321319"/>
            <a:ext cx="5948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PHYSICAL REVIEW LETTERS 126, 241101 (2021)</a:t>
            </a:r>
            <a:r>
              <a:rPr lang="en-GB" dirty="0"/>
              <a:t> </a:t>
            </a:r>
            <a:endParaRPr lang="en-GB" sz="1400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4BE1BED-7E92-3047-8D9A-DA1CC78492DA}"/>
              </a:ext>
            </a:extLst>
          </p:cNvPr>
          <p:cNvSpPr txBox="1"/>
          <p:nvPr/>
        </p:nvSpPr>
        <p:spPr>
          <a:xfrm>
            <a:off x="6853223" y="969809"/>
            <a:ext cx="268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dirty="0">
                <a:latin typeface="Calibri"/>
              </a:rPr>
              <a:t>[10 GeV/n, 2 </a:t>
            </a:r>
            <a:r>
              <a:rPr lang="en-US" sz="2400" dirty="0" err="1">
                <a:latin typeface="Calibri"/>
              </a:rPr>
              <a:t>TeV/n</a:t>
            </a:r>
            <a:r>
              <a:rPr lang="en-US" sz="2400" dirty="0">
                <a:latin typeface="Calibri"/>
              </a:rPr>
              <a:t>]</a:t>
            </a:r>
            <a:endParaRPr lang="en-US" sz="2400" baseline="-25000" dirty="0">
              <a:latin typeface="Calibri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6918E89-3A79-EF48-B9E7-D14A27394AAC}"/>
              </a:ext>
            </a:extLst>
          </p:cNvPr>
          <p:cNvSpPr/>
          <p:nvPr/>
        </p:nvSpPr>
        <p:spPr>
          <a:xfrm>
            <a:off x="4691387" y="143862"/>
            <a:ext cx="2443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Iron Spectrum</a:t>
            </a:r>
            <a:endParaRPr lang="ja-JP" altLang="en-US" sz="28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29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8D889F8-A091-5B48-8CF8-3DAEC88D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323B5B9-3DD2-FD42-99CB-ADB9E6742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401117-8447-EB46-B49B-F0FBB76E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C11786F0-6D19-7C40-AEF9-8CE402BEB432}"/>
              </a:ext>
            </a:extLst>
          </p:cNvPr>
          <p:cNvCxnSpPr>
            <a:cxnSpLocks/>
          </p:cNvCxnSpPr>
          <p:nvPr/>
        </p:nvCxnSpPr>
        <p:spPr>
          <a:xfrm>
            <a:off x="0" y="604598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D1E299BA-07AD-6B45-BFBB-361426DD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1" y="1648979"/>
            <a:ext cx="7364452" cy="4498287"/>
          </a:xfrm>
          <a:prstGeom prst="rect">
            <a:avLst/>
          </a:prstGeom>
        </p:spPr>
      </p:pic>
      <p:sp>
        <p:nvSpPr>
          <p:cNvPr id="8" name="正方形/長方形 4">
            <a:extLst>
              <a:ext uri="{FF2B5EF4-FFF2-40B4-BE49-F238E27FC236}">
                <a16:creationId xmlns:a16="http://schemas.microsoft.com/office/drawing/2014/main" id="{3758C53E-3688-A04D-9A07-CC4017B63ACF}"/>
              </a:ext>
            </a:extLst>
          </p:cNvPr>
          <p:cNvSpPr/>
          <p:nvPr/>
        </p:nvSpPr>
        <p:spPr>
          <a:xfrm>
            <a:off x="167421" y="1089053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00FFF3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altLang="ja-JP" sz="20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AMS-02</a:t>
            </a:r>
            <a:r>
              <a:rPr lang="en-US" altLang="ja-JP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kumimoji="1" lang="en-US" altLang="ja-JP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Phys. Rev. Lett. </a:t>
            </a:r>
            <a:r>
              <a:rPr lang="en-US" altLang="ja-JP" sz="16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126</a:t>
            </a:r>
            <a:r>
              <a:rPr lang="en-US" altLang="ja-JP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, 041104 (2021</a:t>
            </a:r>
            <a:r>
              <a:rPr lang="en-US" altLang="ja-JP" sz="14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altLang="ja-JP" sz="1400" dirty="0">
              <a:solidFill>
                <a:srgbClr val="7030A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正方形/長方形 4">
            <a:extLst>
              <a:ext uri="{FF2B5EF4-FFF2-40B4-BE49-F238E27FC236}">
                <a16:creationId xmlns:a16="http://schemas.microsoft.com/office/drawing/2014/main" id="{68143FDC-17B0-0F4A-9604-E79C4FC488A6}"/>
              </a:ext>
            </a:extLst>
          </p:cNvPr>
          <p:cNvSpPr/>
          <p:nvPr/>
        </p:nvSpPr>
        <p:spPr>
          <a:xfrm>
            <a:off x="320222" y="1434663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CALET</a:t>
            </a:r>
            <a:r>
              <a:rPr lang="en-US" altLang="ja-JP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kumimoji="1" lang="en-US" altLang="ja-JP" sz="1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Phys. Rev. Lett. </a:t>
            </a:r>
            <a:r>
              <a:rPr kumimoji="1" lang="en-US" altLang="ja-JP" sz="1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126</a:t>
            </a:r>
            <a:r>
              <a:rPr kumimoji="1" lang="en-US" altLang="ja-JP" sz="1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GB" sz="1600" dirty="0">
                <a:solidFill>
                  <a:srgbClr val="FF0000"/>
                </a:solidFill>
                <a:latin typeface="+mj-lt"/>
              </a:rPr>
              <a:t>241101 (2021)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kumimoji="1" lang="en-US" altLang="ja-JP" sz="1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altLang="ja-JP" sz="1600" dirty="0">
              <a:solidFill>
                <a:srgbClr val="FF000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D8847DF-757E-5246-8C11-B80F98323ED0}"/>
              </a:ext>
            </a:extLst>
          </p:cNvPr>
          <p:cNvSpPr/>
          <p:nvPr/>
        </p:nvSpPr>
        <p:spPr>
          <a:xfrm>
            <a:off x="1191228" y="3244334"/>
            <a:ext cx="3617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Flux </a:t>
            </a:r>
            <a:r>
              <a:rPr lang="en-GB" sz="1600" dirty="0"/>
              <a:t> x</a:t>
            </a:r>
            <a:r>
              <a:rPr lang="en-GB" dirty="0"/>
              <a:t>  E</a:t>
            </a:r>
            <a:r>
              <a:rPr lang="en-GB" baseline="30000" dirty="0"/>
              <a:t>2.7</a:t>
            </a:r>
            <a:r>
              <a:rPr lang="en-GB" dirty="0"/>
              <a:t> </a:t>
            </a:r>
            <a:r>
              <a:rPr lang="en-US" dirty="0"/>
              <a:t>normalized to AMS-02(*) </a:t>
            </a:r>
            <a:endParaRPr lang="en-IT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535589B-C4C8-0143-97B6-3C774D41616E}"/>
              </a:ext>
            </a:extLst>
          </p:cNvPr>
          <p:cNvSpPr/>
          <p:nvPr/>
        </p:nvSpPr>
        <p:spPr>
          <a:xfrm>
            <a:off x="1583127" y="5199560"/>
            <a:ext cx="5483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(*) please note that the flux is multiplied by</a:t>
            </a:r>
            <a:r>
              <a:rPr lang="en-GB" sz="1050" dirty="0"/>
              <a:t> </a:t>
            </a:r>
            <a:r>
              <a:rPr lang="en-GB" sz="1200" dirty="0"/>
              <a:t>E</a:t>
            </a:r>
            <a:r>
              <a:rPr lang="en-GB" sz="1200" baseline="30000" dirty="0"/>
              <a:t>2.7</a:t>
            </a:r>
            <a:r>
              <a:rPr lang="en-GB" sz="1200" dirty="0"/>
              <a:t> </a:t>
            </a:r>
            <a:r>
              <a:rPr lang="en-US" sz="1200" dirty="0"/>
              <a:t>an not </a:t>
            </a:r>
            <a:r>
              <a:rPr lang="en-GB" sz="1200" dirty="0"/>
              <a:t> </a:t>
            </a:r>
            <a:r>
              <a:rPr lang="en-GB" sz="1050" dirty="0"/>
              <a:t>x </a:t>
            </a:r>
            <a:r>
              <a:rPr lang="en-GB" sz="1200" dirty="0"/>
              <a:t>E</a:t>
            </a:r>
            <a:r>
              <a:rPr lang="en-GB" sz="1200" baseline="30000" dirty="0"/>
              <a:t>2.6 </a:t>
            </a:r>
            <a:r>
              <a:rPr lang="en-US" sz="1200" dirty="0"/>
              <a:t>as in the previous slide</a:t>
            </a:r>
            <a:r>
              <a:rPr lang="en-US" dirty="0"/>
              <a:t>  </a:t>
            </a:r>
            <a:endParaRPr lang="en-IT" dirty="0"/>
          </a:p>
        </p:txBody>
      </p:sp>
      <p:sp>
        <p:nvSpPr>
          <p:cNvPr id="12" name="正方形/長方形 4">
            <a:extLst>
              <a:ext uri="{FF2B5EF4-FFF2-40B4-BE49-F238E27FC236}">
                <a16:creationId xmlns:a16="http://schemas.microsoft.com/office/drawing/2014/main" id="{B9273553-AE20-C449-B2A1-D39DA67C3971}"/>
              </a:ext>
            </a:extLst>
          </p:cNvPr>
          <p:cNvSpPr/>
          <p:nvPr/>
        </p:nvSpPr>
        <p:spPr>
          <a:xfrm>
            <a:off x="7244645" y="613026"/>
            <a:ext cx="4779934" cy="62478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en-US" altLang="ja-JP" b="1" dirty="0">
              <a:latin typeface="+mj-lt"/>
              <a:cs typeface="Arial" panose="020B0604020202020204" pitchFamily="34" charset="0"/>
            </a:endParaRPr>
          </a:p>
          <a:p>
            <a:r>
              <a:rPr lang="en-US" altLang="ja-JP" sz="2000" b="1" dirty="0">
                <a:latin typeface="+mj-lt"/>
                <a:cs typeface="Arial" panose="020B0604020202020204" pitchFamily="34" charset="0"/>
              </a:rPr>
              <a:t>Flux normalization</a:t>
            </a:r>
            <a:r>
              <a:rPr lang="en-US" altLang="ja-JP" b="1" dirty="0">
                <a:latin typeface="+mj-lt"/>
                <a:cs typeface="Arial" panose="020B0604020202020204" pitchFamily="34" charset="0"/>
              </a:rPr>
              <a:t>:</a:t>
            </a:r>
          </a:p>
          <a:p>
            <a:endParaRPr lang="en-US" altLang="ja-JP" sz="8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consistent with ATIC 02 and TRACER at low</a:t>
            </a:r>
          </a:p>
          <a:p>
            <a:r>
              <a:rPr lang="en-GB" dirty="0">
                <a:latin typeface="+mj-lt"/>
              </a:rPr>
              <a:t>      energy and with CNR and HESS at high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in tension with AMS-02 and SANRIKU (balloon) </a:t>
            </a:r>
          </a:p>
          <a:p>
            <a:r>
              <a:rPr lang="en-GB" sz="1600" dirty="0">
                <a:latin typeface="+mj-lt"/>
              </a:rPr>
              <a:t>  </a:t>
            </a:r>
            <a:endParaRPr lang="en-US" altLang="ja-JP" dirty="0">
              <a:latin typeface="+mj-lt"/>
              <a:cs typeface="Arial" panose="020B0604020202020204" pitchFamily="34" charset="0"/>
            </a:endParaRPr>
          </a:p>
          <a:p>
            <a:r>
              <a:rPr lang="en-US" altLang="ja-JP" sz="2000" b="1" dirty="0">
                <a:latin typeface="+mj-lt"/>
                <a:cs typeface="Arial" panose="020B0604020202020204" pitchFamily="34" charset="0"/>
              </a:rPr>
              <a:t>Spectral shape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:</a:t>
            </a:r>
          </a:p>
          <a:p>
            <a:endParaRPr lang="en-US" altLang="ja-JP" sz="6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+mj-lt"/>
                <a:cs typeface="Arial" panose="020B0604020202020204" pitchFamily="34" charset="0"/>
              </a:rPr>
              <a:t>CALET </a:t>
            </a:r>
            <a:r>
              <a:rPr lang="en-GB" dirty="0">
                <a:latin typeface="+mj-lt"/>
              </a:rPr>
              <a:t>E</a:t>
            </a:r>
            <a:r>
              <a:rPr lang="en-GB" baseline="30000" dirty="0">
                <a:latin typeface="+mj-lt"/>
              </a:rPr>
              <a:t>2.7</a:t>
            </a:r>
            <a:r>
              <a:rPr lang="en-GB" dirty="0">
                <a:latin typeface="+mj-lt"/>
              </a:rPr>
              <a:t> x Flux vs kinetic energy/n normalized to AMS-02:</a:t>
            </a:r>
          </a:p>
          <a:p>
            <a:r>
              <a:rPr lang="en-GB" dirty="0">
                <a:latin typeface="+mj-lt"/>
              </a:rPr>
              <a:t>      -   similar spectral shape </a:t>
            </a:r>
          </a:p>
          <a:p>
            <a:r>
              <a:rPr lang="en-GB" dirty="0">
                <a:latin typeface="+mj-lt"/>
              </a:rPr>
              <a:t>      -   comparable errors above 200 GeV/n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r>
              <a:rPr lang="en-US" altLang="ja-JP" sz="2000" b="1" dirty="0">
                <a:latin typeface="+mj-lt"/>
                <a:cs typeface="Arial" panose="020B0604020202020204" pitchFamily="34" charset="0"/>
              </a:rPr>
              <a:t>Spectral hardening</a:t>
            </a:r>
            <a:r>
              <a:rPr lang="en-US" altLang="ja-JP" sz="2000" dirty="0">
                <a:latin typeface="+mj-lt"/>
                <a:cs typeface="Arial" panose="020B0604020202020204" pitchFamily="34" charset="0"/>
              </a:rPr>
              <a:t>:</a:t>
            </a:r>
          </a:p>
          <a:p>
            <a:endParaRPr lang="en-GB" sz="500" dirty="0">
              <a:latin typeface="+mj-lt"/>
            </a:endParaRPr>
          </a:p>
          <a:p>
            <a:endParaRPr lang="en-GB" sz="1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CALET iron data are consistent with an SPL spectrum up to 2 </a:t>
            </a:r>
            <a:r>
              <a:rPr lang="en-GB" dirty="0" err="1"/>
              <a:t>TeV</a:t>
            </a:r>
            <a:r>
              <a:rPr lang="en-GB" dirty="0"/>
              <a:t>/n.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Beyond this limit, the present statistics and large systematics do not allow to draw a significant conclusion on a possible deviation from a single power law. </a:t>
            </a:r>
            <a:endParaRPr lang="en-US" altLang="ja-JP" dirty="0"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4603174E-43D4-DB4F-A6F8-3C9C45D0A47B}"/>
              </a:ext>
            </a:extLst>
          </p:cNvPr>
          <p:cNvSpPr txBox="1"/>
          <p:nvPr/>
        </p:nvSpPr>
        <p:spPr>
          <a:xfrm>
            <a:off x="3957666" y="2118849"/>
            <a:ext cx="234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[10 GeV/n, 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TeV/n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]</a:t>
            </a:r>
            <a:endParaRPr lang="en-US" sz="14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A9E189-1871-9E45-887F-3B72F7BC8E0A}"/>
              </a:ext>
            </a:extLst>
          </p:cNvPr>
          <p:cNvSpPr/>
          <p:nvPr/>
        </p:nvSpPr>
        <p:spPr>
          <a:xfrm>
            <a:off x="2953152" y="102068"/>
            <a:ext cx="6404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Iron Spectral Shape and Normalization </a:t>
            </a:r>
            <a:endParaRPr lang="ja-JP" altLang="en-US" sz="28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502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F8BFB0B-BDFC-C741-BA77-46CA848A1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0949E4-3DF8-284A-95E7-F9A65AF2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93D251-3699-5245-A4F1-571BE00B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CF8D2B2A-C44F-A441-B596-C0549A873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86" y="3429000"/>
            <a:ext cx="6395584" cy="314564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C31292-AC2A-DD49-A7D9-6FFD244442FC}"/>
              </a:ext>
            </a:extLst>
          </p:cNvPr>
          <p:cNvSpPr/>
          <p:nvPr/>
        </p:nvSpPr>
        <p:spPr>
          <a:xfrm>
            <a:off x="7522661" y="1068898"/>
            <a:ext cx="466933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</a:pPr>
            <a:r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ja-JP" altLang="en-US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easure</a:t>
            </a:r>
            <a:r>
              <a:rPr lang="en-US" altLang="ja-JP" dirty="0" err="1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ment</a:t>
            </a:r>
            <a:r>
              <a:rPr lang="en-US" altLang="ja-JP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of</a:t>
            </a:r>
            <a:r>
              <a:rPr lang="ja-JP" altLang="en-US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ja-JP" altLang="en-US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the </a:t>
            </a:r>
            <a:r>
              <a:rPr lang="ja-JP" altLang="en-US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relative abundances</a:t>
            </a:r>
            <a:r>
              <a:rPr lang="en-US" altLang="ja-JP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080"/>
              </a:lnSpc>
            </a:pPr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of </a:t>
            </a:r>
            <a:r>
              <a:rPr lang="en-US" altLang="ja-JP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elements above Fe </a:t>
            </a:r>
            <a:r>
              <a:rPr lang="ja-JP" altLang="en-US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through </a:t>
            </a:r>
            <a:r>
              <a:rPr lang="ja-JP" altLang="en-US" baseline="-25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40</a:t>
            </a:r>
            <a:r>
              <a:rPr lang="ja-JP" altLang="en-US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Zr </a:t>
            </a:r>
            <a:endParaRPr lang="en-US" altLang="ja-JP" sz="1400" dirty="0"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BA6BCB5-74B4-B941-A922-7B643B336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10" y="875429"/>
            <a:ext cx="3098951" cy="2518385"/>
          </a:xfrm>
          <a:prstGeom prst="rect">
            <a:avLst/>
          </a:prstGeom>
        </p:spPr>
      </p:pic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22299904-4F08-D24A-81A4-4704CD69B75D}"/>
              </a:ext>
            </a:extLst>
          </p:cNvPr>
          <p:cNvSpPr txBox="1"/>
          <p:nvPr/>
        </p:nvSpPr>
        <p:spPr>
          <a:xfrm>
            <a:off x="3684058" y="201314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160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6BA3D-76AB-DB44-88F4-92DF33FCB6DB}"/>
              </a:ext>
            </a:extLst>
          </p:cNvPr>
          <p:cNvSpPr txBox="1"/>
          <p:nvPr/>
        </p:nvSpPr>
        <p:spPr>
          <a:xfrm>
            <a:off x="4478856" y="1604302"/>
            <a:ext cx="2637086" cy="17543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T" dirty="0">
                <a:latin typeface="Helvetica" pitchFamily="2" charset="0"/>
              </a:rPr>
              <a:t>A special UH CR trigger uses the CHD and the first 4 layers of the IMC to achieve an expanded</a:t>
            </a:r>
          </a:p>
          <a:p>
            <a:pPr algn="just"/>
            <a:r>
              <a:rPr lang="en-IT" dirty="0">
                <a:latin typeface="Helvetica" pitchFamily="2" charset="0"/>
              </a:rPr>
              <a:t> x 4 geometric factor  </a:t>
            </a:r>
          </a:p>
          <a:p>
            <a:pPr algn="just"/>
            <a:r>
              <a:rPr lang="en-IT" b="1" dirty="0">
                <a:latin typeface="Helvetica" pitchFamily="2" charset="0"/>
              </a:rPr>
              <a:t> GF ~ 4400 cm</a:t>
            </a:r>
            <a:r>
              <a:rPr lang="en-IT" b="1" baseline="30000" dirty="0">
                <a:latin typeface="Helvetica" pitchFamily="2" charset="0"/>
              </a:rPr>
              <a:t>2</a:t>
            </a:r>
            <a:r>
              <a:rPr lang="en-IT" b="1" dirty="0">
                <a:latin typeface="Helvetica" pitchFamily="2" charset="0"/>
              </a:rPr>
              <a:t> sr</a:t>
            </a:r>
          </a:p>
        </p:txBody>
      </p:sp>
      <p:sp>
        <p:nvSpPr>
          <p:cNvPr id="13" name="Frame 21">
            <a:extLst>
              <a:ext uri="{FF2B5EF4-FFF2-40B4-BE49-F238E27FC236}">
                <a16:creationId xmlns:a16="http://schemas.microsoft.com/office/drawing/2014/main" id="{0CACBD47-718C-D744-9BB3-DFDE455FE497}"/>
              </a:ext>
            </a:extLst>
          </p:cNvPr>
          <p:cNvSpPr/>
          <p:nvPr/>
        </p:nvSpPr>
        <p:spPr>
          <a:xfrm>
            <a:off x="796724" y="924529"/>
            <a:ext cx="3170373" cy="2498571"/>
          </a:xfrm>
          <a:prstGeom prst="frame">
            <a:avLst>
              <a:gd name="adj1" fmla="val 1217"/>
            </a:avLst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4" name="Left Arrow 49">
            <a:extLst>
              <a:ext uri="{FF2B5EF4-FFF2-40B4-BE49-F238E27FC236}">
                <a16:creationId xmlns:a16="http://schemas.microsoft.com/office/drawing/2014/main" id="{5DF1D704-764C-6C4D-BC4B-26B34D9C5C7E}"/>
              </a:ext>
            </a:extLst>
          </p:cNvPr>
          <p:cNvSpPr/>
          <p:nvPr/>
        </p:nvSpPr>
        <p:spPr>
          <a:xfrm>
            <a:off x="4108947" y="1919273"/>
            <a:ext cx="316371" cy="24017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15" name="Group 59">
            <a:extLst>
              <a:ext uri="{FF2B5EF4-FFF2-40B4-BE49-F238E27FC236}">
                <a16:creationId xmlns:a16="http://schemas.microsoft.com/office/drawing/2014/main" id="{6D2A1877-6D81-2E40-9DFD-16F8D96DCBA5}"/>
              </a:ext>
            </a:extLst>
          </p:cNvPr>
          <p:cNvGrpSpPr/>
          <p:nvPr/>
        </p:nvGrpSpPr>
        <p:grpSpPr>
          <a:xfrm>
            <a:off x="4761841" y="3609931"/>
            <a:ext cx="1975550" cy="1551454"/>
            <a:chOff x="4574256" y="3625770"/>
            <a:chExt cx="1975550" cy="1551454"/>
          </a:xfrm>
        </p:grpSpPr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9A93BA6-EDEE-8548-A4D2-382357670C98}"/>
                </a:ext>
              </a:extLst>
            </p:cNvPr>
            <p:cNvSpPr txBox="1"/>
            <p:nvPr/>
          </p:nvSpPr>
          <p:spPr>
            <a:xfrm>
              <a:off x="4952894" y="3625770"/>
              <a:ext cx="1596912" cy="766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Helvetica" pitchFamily="2" charset="0"/>
                </a:rPr>
                <a:t>above Ni:  Z-even</a:t>
              </a:r>
            </a:p>
            <a:p>
              <a:r>
                <a:rPr lang="en-US" sz="1400" baseline="-25000" dirty="0">
                  <a:solidFill>
                    <a:prstClr val="black"/>
                  </a:solidFill>
                  <a:latin typeface="Helvetica" pitchFamily="2" charset="0"/>
                </a:rPr>
                <a:t>30</a:t>
              </a:r>
              <a:r>
                <a:rPr lang="en-US" sz="1400" dirty="0">
                  <a:solidFill>
                    <a:prstClr val="black"/>
                  </a:solidFill>
                  <a:latin typeface="Helvetica" pitchFamily="2" charset="0"/>
                </a:rPr>
                <a:t>Zn, </a:t>
              </a:r>
              <a:r>
                <a:rPr lang="en-US" sz="1400" baseline="-25000" dirty="0">
                  <a:solidFill>
                    <a:prstClr val="black"/>
                  </a:solidFill>
                  <a:latin typeface="Helvetica" pitchFamily="2" charset="0"/>
                </a:rPr>
                <a:t>32</a:t>
              </a:r>
              <a:r>
                <a:rPr lang="en-US" sz="1400" dirty="0">
                  <a:solidFill>
                    <a:prstClr val="black"/>
                  </a:solidFill>
                  <a:latin typeface="Helvetica" pitchFamily="2" charset="0"/>
                </a:rPr>
                <a:t>Ge, </a:t>
              </a:r>
              <a:r>
                <a:rPr lang="en-US" sz="1400" baseline="-25000" dirty="0">
                  <a:solidFill>
                    <a:prstClr val="black"/>
                  </a:solidFill>
                  <a:latin typeface="Helvetica" pitchFamily="2" charset="0"/>
                </a:rPr>
                <a:t>34</a:t>
              </a:r>
              <a:r>
                <a:rPr lang="en-US" sz="1400" dirty="0">
                  <a:solidFill>
                    <a:prstClr val="black"/>
                  </a:solidFill>
                  <a:latin typeface="Helvetica" pitchFamily="2" charset="0"/>
                </a:rPr>
                <a:t>Se 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Helvetica" pitchFamily="2" charset="0"/>
                </a:rPr>
                <a:t>are resolved</a:t>
              </a:r>
            </a:p>
          </p:txBody>
        </p:sp>
        <p:cxnSp>
          <p:nvCxnSpPr>
            <p:cNvPr id="17" name="Straight Arrow Connector 52">
              <a:extLst>
                <a:ext uri="{FF2B5EF4-FFF2-40B4-BE49-F238E27FC236}">
                  <a16:creationId xmlns:a16="http://schemas.microsoft.com/office/drawing/2014/main" id="{F49C48B3-44C8-E440-B099-85F1D62DD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4256" y="4493546"/>
              <a:ext cx="409682" cy="683678"/>
            </a:xfrm>
            <a:prstGeom prst="straightConnector1">
              <a:avLst/>
            </a:prstGeom>
            <a:ln w="41275" cap="rnd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5B1488B-7312-B841-BA37-781E1E88B944}"/>
              </a:ext>
            </a:extLst>
          </p:cNvPr>
          <p:cNvGrpSpPr/>
          <p:nvPr/>
        </p:nvGrpSpPr>
        <p:grpSpPr>
          <a:xfrm>
            <a:off x="7180642" y="1734052"/>
            <a:ext cx="4896000" cy="3910898"/>
            <a:chOff x="7180642" y="1734052"/>
            <a:chExt cx="4896000" cy="3910898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2D44DACE-DE99-6341-9AB2-63B623302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6532"/>
            <a:stretch/>
          </p:blipFill>
          <p:spPr>
            <a:xfrm>
              <a:off x="7180642" y="1734052"/>
              <a:ext cx="4896000" cy="3910898"/>
            </a:xfrm>
            <a:prstGeom prst="rect">
              <a:avLst/>
            </a:prstGeom>
          </p:spPr>
        </p:pic>
        <p:sp>
          <p:nvSpPr>
            <p:cNvPr id="19" name="テキスト ボックス 8">
              <a:extLst>
                <a:ext uri="{FF2B5EF4-FFF2-40B4-BE49-F238E27FC236}">
                  <a16:creationId xmlns:a16="http://schemas.microsoft.com/office/drawing/2014/main" id="{A28B373E-274D-FB4C-A2EB-53A91DFCBA28}"/>
                </a:ext>
              </a:extLst>
            </p:cNvPr>
            <p:cNvSpPr txBox="1"/>
            <p:nvPr/>
          </p:nvSpPr>
          <p:spPr>
            <a:xfrm>
              <a:off x="9490849" y="2902133"/>
              <a:ext cx="20694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  <a:latin typeface="Helvetica" pitchFamily="2" charset="0"/>
                  <a:ea typeface="ＭＳ Ｐゴシック" panose="020B0600070205080204" pitchFamily="34" charset="-128"/>
                </a:rPr>
                <a:t>CALET Preliminary</a:t>
              </a:r>
              <a:endParaRPr kumimoji="1" lang="ja-JP" altLang="en-US" sz="160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A870B1B5-0BA0-BE41-9D85-CB45F6C25B5D}"/>
                </a:ext>
              </a:extLst>
            </p:cNvPr>
            <p:cNvGrpSpPr/>
            <p:nvPr/>
          </p:nvGrpSpPr>
          <p:grpSpPr>
            <a:xfrm>
              <a:off x="8150957" y="2510193"/>
              <a:ext cx="3902921" cy="1393035"/>
              <a:chOff x="8810754" y="3408277"/>
              <a:chExt cx="2704178" cy="1393035"/>
            </a:xfrm>
          </p:grpSpPr>
          <p:sp>
            <p:nvSpPr>
              <p:cNvPr id="22" name="TextBox 50">
                <a:extLst>
                  <a:ext uri="{FF2B5EF4-FFF2-40B4-BE49-F238E27FC236}">
                    <a16:creationId xmlns:a16="http://schemas.microsoft.com/office/drawing/2014/main" id="{A7737374-D45F-9149-8584-5BD03E7B4F66}"/>
                  </a:ext>
                </a:extLst>
              </p:cNvPr>
              <p:cNvSpPr txBox="1"/>
              <p:nvPr/>
            </p:nvSpPr>
            <p:spPr>
              <a:xfrm>
                <a:off x="9212448" y="3887380"/>
                <a:ext cx="44595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Ge</a:t>
                </a:r>
              </a:p>
            </p:txBody>
          </p:sp>
          <p:sp>
            <p:nvSpPr>
              <p:cNvPr id="23" name="TextBox 51">
                <a:extLst>
                  <a:ext uri="{FF2B5EF4-FFF2-40B4-BE49-F238E27FC236}">
                    <a16:creationId xmlns:a16="http://schemas.microsoft.com/office/drawing/2014/main" id="{AB0FA536-318F-854B-930E-8BFC04B0CA82}"/>
                  </a:ext>
                </a:extLst>
              </p:cNvPr>
              <p:cNvSpPr txBox="1"/>
              <p:nvPr/>
            </p:nvSpPr>
            <p:spPr>
              <a:xfrm>
                <a:off x="9796042" y="4119693"/>
                <a:ext cx="7245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T" dirty="0"/>
                  <a:t>Se</a:t>
                </a:r>
              </a:p>
            </p:txBody>
          </p:sp>
          <p:sp>
            <p:nvSpPr>
              <p:cNvPr id="24" name="TextBox 53">
                <a:extLst>
                  <a:ext uri="{FF2B5EF4-FFF2-40B4-BE49-F238E27FC236}">
                    <a16:creationId xmlns:a16="http://schemas.microsoft.com/office/drawing/2014/main" id="{33EAF069-E7D8-7041-BC95-54154978AAD8}"/>
                  </a:ext>
                </a:extLst>
              </p:cNvPr>
              <p:cNvSpPr txBox="1"/>
              <p:nvPr/>
            </p:nvSpPr>
            <p:spPr>
              <a:xfrm>
                <a:off x="10175410" y="4431980"/>
                <a:ext cx="3814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Kr</a:t>
                </a:r>
              </a:p>
            </p:txBody>
          </p:sp>
          <p:sp>
            <p:nvSpPr>
              <p:cNvPr id="25" name="TextBox 54">
                <a:extLst>
                  <a:ext uri="{FF2B5EF4-FFF2-40B4-BE49-F238E27FC236}">
                    <a16:creationId xmlns:a16="http://schemas.microsoft.com/office/drawing/2014/main" id="{214916FC-3842-5B44-950E-03F1C7B9D5FD}"/>
                  </a:ext>
                </a:extLst>
              </p:cNvPr>
              <p:cNvSpPr txBox="1"/>
              <p:nvPr/>
            </p:nvSpPr>
            <p:spPr>
              <a:xfrm>
                <a:off x="10745444" y="4353932"/>
                <a:ext cx="37061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Sr</a:t>
                </a:r>
              </a:p>
            </p:txBody>
          </p:sp>
          <p:sp>
            <p:nvSpPr>
              <p:cNvPr id="26" name="TextBox 60">
                <a:extLst>
                  <a:ext uri="{FF2B5EF4-FFF2-40B4-BE49-F238E27FC236}">
                    <a16:creationId xmlns:a16="http://schemas.microsoft.com/office/drawing/2014/main" id="{380B8F2D-DB7E-0C4D-9C77-9B6338774E54}"/>
                  </a:ext>
                </a:extLst>
              </p:cNvPr>
              <p:cNvSpPr txBox="1"/>
              <p:nvPr/>
            </p:nvSpPr>
            <p:spPr>
              <a:xfrm>
                <a:off x="11142714" y="4420025"/>
                <a:ext cx="37221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Zr</a:t>
                </a:r>
              </a:p>
            </p:txBody>
          </p:sp>
          <p:sp>
            <p:nvSpPr>
              <p:cNvPr id="27" name="TextBox 61">
                <a:extLst>
                  <a:ext uri="{FF2B5EF4-FFF2-40B4-BE49-F238E27FC236}">
                    <a16:creationId xmlns:a16="http://schemas.microsoft.com/office/drawing/2014/main" id="{3322C044-DC32-0A43-8F68-8E777CA64EEB}"/>
                  </a:ext>
                </a:extLst>
              </p:cNvPr>
              <p:cNvSpPr txBox="1"/>
              <p:nvPr/>
            </p:nvSpPr>
            <p:spPr>
              <a:xfrm>
                <a:off x="8810754" y="3408277"/>
                <a:ext cx="41389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IT" dirty="0"/>
                  <a:t>Zn</a:t>
                </a:r>
              </a:p>
            </p:txBody>
          </p:sp>
        </p:grpSp>
      </p:grpSp>
      <p:pic>
        <p:nvPicPr>
          <p:cNvPr id="37" name="図 36">
            <a:extLst>
              <a:ext uri="{FF2B5EF4-FFF2-40B4-BE49-F238E27FC236}">
                <a16:creationId xmlns:a16="http://schemas.microsoft.com/office/drawing/2014/main" id="{A83CCFFD-CE61-7C4E-8B92-E9A571A51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1619250"/>
            <a:ext cx="4216400" cy="3619500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9E90C82-4D1C-C844-A70A-1DBC341F3B9D}"/>
              </a:ext>
            </a:extLst>
          </p:cNvPr>
          <p:cNvSpPr/>
          <p:nvPr/>
        </p:nvSpPr>
        <p:spPr>
          <a:xfrm>
            <a:off x="7737799" y="5713374"/>
            <a:ext cx="4388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CALET UH element ratios relative to Fe </a:t>
            </a:r>
          </a:p>
          <a:p>
            <a:pPr algn="just"/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consistent  with Super-TIGER and ACE </a:t>
            </a:r>
          </a:p>
          <a:p>
            <a:pPr algn="just"/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abundances.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7D77615-CEC8-2C47-9C07-1F7254F847CA}"/>
              </a:ext>
            </a:extLst>
          </p:cNvPr>
          <p:cNvSpPr/>
          <p:nvPr/>
        </p:nvSpPr>
        <p:spPr>
          <a:xfrm>
            <a:off x="2345037" y="101011"/>
            <a:ext cx="7380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Ultra-heavy cosmic-ray nuclei  </a:t>
            </a:r>
            <a:r>
              <a:rPr lang="en-US" altLang="ja-JP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(26 &lt; Z </a:t>
            </a:r>
            <a:r>
              <a:rPr lang="en-US" altLang="ja-JP" sz="2800" u="sng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&lt;</a:t>
            </a:r>
            <a:r>
              <a:rPr lang="en-US" altLang="ja-JP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40)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94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6AE81150-CD92-5C47-9D71-54B18C435774}"/>
              </a:ext>
            </a:extLst>
          </p:cNvPr>
          <p:cNvGrpSpPr/>
          <p:nvPr/>
        </p:nvGrpSpPr>
        <p:grpSpPr>
          <a:xfrm>
            <a:off x="1860799" y="920589"/>
            <a:ext cx="5021902" cy="5659355"/>
            <a:chOff x="1021436" y="1788661"/>
            <a:chExt cx="4554878" cy="4733103"/>
          </a:xfrm>
        </p:grpSpPr>
        <p:pic>
          <p:nvPicPr>
            <p:cNvPr id="9" name="図 10">
              <a:extLst>
                <a:ext uri="{FF2B5EF4-FFF2-40B4-BE49-F238E27FC236}">
                  <a16:creationId xmlns:a16="http://schemas.microsoft.com/office/drawing/2014/main" id="{6941295A-9D30-3C46-9C65-E1393D4DF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9366" y="3951224"/>
              <a:ext cx="4196458" cy="2570540"/>
            </a:xfrm>
            <a:prstGeom prst="rect">
              <a:avLst/>
            </a:prstGeom>
          </p:spPr>
        </p:pic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9A302A13-A849-394B-B0D3-5DF213A25C7A}"/>
                </a:ext>
              </a:extLst>
            </p:cNvPr>
            <p:cNvGrpSpPr/>
            <p:nvPr/>
          </p:nvGrpSpPr>
          <p:grpSpPr>
            <a:xfrm>
              <a:off x="1021436" y="1788661"/>
              <a:ext cx="4554878" cy="2498614"/>
              <a:chOff x="1021436" y="1788661"/>
              <a:chExt cx="4554878" cy="2498614"/>
            </a:xfrm>
          </p:grpSpPr>
          <p:pic>
            <p:nvPicPr>
              <p:cNvPr id="11" name="図 9">
                <a:extLst>
                  <a:ext uri="{FF2B5EF4-FFF2-40B4-BE49-F238E27FC236}">
                    <a16:creationId xmlns:a16="http://schemas.microsoft.com/office/drawing/2014/main" id="{04AFF27E-E34E-6940-97C1-55C2114FA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1436" y="1788661"/>
                <a:ext cx="4554878" cy="2467283"/>
              </a:xfrm>
              <a:prstGeom prst="rect">
                <a:avLst/>
              </a:prstGeom>
            </p:spPr>
          </p:pic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53A693C-99FE-3446-88A2-9EFB9E1C5B33}"/>
                  </a:ext>
                </a:extLst>
              </p:cNvPr>
              <p:cNvSpPr txBox="1"/>
              <p:nvPr/>
            </p:nvSpPr>
            <p:spPr>
              <a:xfrm>
                <a:off x="1434844" y="1789761"/>
                <a:ext cx="3787423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Gamma-ray sky map LE-</a:t>
                </a:r>
                <a:r>
                  <a:rPr kumimoji="1" lang="en-US" altLang="ja-JP" sz="14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γ</a:t>
                </a:r>
                <a:r>
                  <a:rPr kumimoji="1" lang="ja-JP" altLang="en-US" sz="1400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dirty="0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trigger (E &gt;1 GeV)</a:t>
                </a:r>
                <a:endParaRPr kumimoji="1" lang="ja-JP" altLang="en-US" sz="140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7A6391B-FF2D-064F-A6B5-821A9F307CEB}"/>
                  </a:ext>
                </a:extLst>
              </p:cNvPr>
              <p:cNvSpPr txBox="1"/>
              <p:nvPr/>
            </p:nvSpPr>
            <p:spPr>
              <a:xfrm>
                <a:off x="1434844" y="3979498"/>
                <a:ext cx="3559993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Identified bright point-sources (E &gt;1 GeV)</a:t>
                </a:r>
                <a:endParaRPr kumimoji="1" lang="ja-JP" altLang="en-US" sz="140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CF87E38-D1C4-2947-918B-549F6C3D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3CDB05-527B-8047-AF04-1804F9FE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FDC3F5F-753C-464A-9F0F-0A432201D6E0}"/>
              </a:ext>
            </a:extLst>
          </p:cNvPr>
          <p:cNvSpPr txBox="1">
            <a:spLocks/>
          </p:cNvSpPr>
          <p:nvPr/>
        </p:nvSpPr>
        <p:spPr>
          <a:xfrm>
            <a:off x="1624332" y="27350"/>
            <a:ext cx="10567668" cy="72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altLang="ja-JP" sz="2800" dirty="0">
                <a:latin typeface="Helvetica" pitchFamily="2" charset="0"/>
                <a:ea typeface="Arial" charset="0"/>
                <a:cs typeface="Arial" charset="0"/>
              </a:rPr>
              <a:t>CALET </a:t>
            </a:r>
            <a:r>
              <a:rPr lang="en-US" altLang="ja-JP" sz="2800" dirty="0">
                <a:latin typeface="Helvetica" pitchFamily="2" charset="0"/>
                <a:ea typeface="Arial" charset="0"/>
                <a:cs typeface="Arial" charset="0"/>
                <a:sym typeface="Symbol"/>
              </a:rPr>
              <a:t></a:t>
            </a:r>
            <a:r>
              <a:rPr lang="en-US" altLang="ja-JP" sz="2800" dirty="0">
                <a:latin typeface="Helvetica" pitchFamily="2" charset="0"/>
                <a:ea typeface="Arial" charset="0"/>
                <a:cs typeface="Arial" charset="0"/>
              </a:rPr>
              <a:t>–ray Sky </a:t>
            </a:r>
            <a:r>
              <a:rPr lang="en-US" altLang="ja-JP" sz="2400" dirty="0">
                <a:latin typeface="Helvetica" pitchFamily="2" charset="0"/>
                <a:ea typeface="Arial" charset="0"/>
                <a:cs typeface="Arial" charset="0"/>
              </a:rPr>
              <a:t>(&gt;1GeV)</a:t>
            </a:r>
            <a:r>
              <a:rPr lang="en-US" altLang="ja-JP" sz="2800" dirty="0">
                <a:latin typeface="Helvetica" pitchFamily="2" charset="0"/>
                <a:ea typeface="Arial" charset="0"/>
                <a:cs typeface="Arial" charset="0"/>
              </a:rPr>
              <a:t> ,</a:t>
            </a:r>
            <a:r>
              <a:rPr lang="en-US" altLang="ja-JP" sz="2800" dirty="0">
                <a:solidFill>
                  <a:srgbClr val="00B050"/>
                </a:solidFill>
                <a:latin typeface="Helvetica" pitchFamily="2" charset="0"/>
                <a:ea typeface="Arial" charset="0"/>
                <a:cs typeface="Arial" charset="0"/>
              </a:rPr>
              <a:t>GRBs, </a:t>
            </a:r>
            <a:r>
              <a:rPr lang="en-US" altLang="ja-JP" sz="2800" dirty="0">
                <a:solidFill>
                  <a:srgbClr val="002060"/>
                </a:solidFill>
                <a:latin typeface="Helvetica" pitchFamily="2" charset="0"/>
                <a:ea typeface="Arial" charset="0"/>
                <a:cs typeface="Arial" charset="0"/>
              </a:rPr>
              <a:t>GW follow-up</a:t>
            </a:r>
            <a:r>
              <a:rPr lang="en-US" altLang="ja-JP" sz="2800" dirty="0">
                <a:latin typeface="Helvetica" pitchFamily="2" charset="0"/>
                <a:ea typeface="Arial" charset="0"/>
                <a:cs typeface="Arial" charset="0"/>
              </a:rPr>
              <a:t>, </a:t>
            </a:r>
            <a:r>
              <a:rPr lang="en-US" altLang="ja-JP" sz="2800" dirty="0">
                <a:solidFill>
                  <a:srgbClr val="FF0000"/>
                </a:solidFill>
                <a:latin typeface="Helvetica" pitchFamily="2" charset="0"/>
                <a:ea typeface="Arial" charset="0"/>
                <a:cs typeface="Arial" charset="0"/>
              </a:rPr>
              <a:t>DM limits </a:t>
            </a:r>
            <a:endParaRPr lang="ja-JP" altLang="en-US" sz="2800" dirty="0">
              <a:solidFill>
                <a:srgbClr val="FF0000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9E817AF-7DAD-1542-ADAD-E02E40C0E041}"/>
              </a:ext>
            </a:extLst>
          </p:cNvPr>
          <p:cNvSpPr txBox="1"/>
          <p:nvPr/>
        </p:nvSpPr>
        <p:spPr>
          <a:xfrm>
            <a:off x="991978" y="833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25766-FF8F-9042-AA76-DFD8633A1E36}"/>
              </a:ext>
            </a:extLst>
          </p:cNvPr>
          <p:cNvSpPr txBox="1">
            <a:spLocks/>
          </p:cNvSpPr>
          <p:nvPr/>
        </p:nvSpPr>
        <p:spPr>
          <a:xfrm>
            <a:off x="-104557" y="2363102"/>
            <a:ext cx="2562532" cy="26537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2" indent="-1778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Effective area: ~400 cm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above </a:t>
            </a:r>
          </a:p>
          <a:p>
            <a:pPr marL="177800" lvl="2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2 GeV</a:t>
            </a:r>
          </a:p>
          <a:p>
            <a:pPr marL="355600" lvl="2" indent="-1778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Angular resolution:</a:t>
            </a:r>
          </a:p>
          <a:p>
            <a:pPr marL="177800" lvl="2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&lt; 0.2° above </a:t>
            </a:r>
          </a:p>
          <a:p>
            <a:pPr marL="177800" lvl="2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10 GeV</a:t>
            </a:r>
          </a:p>
          <a:p>
            <a:pPr marL="355600" lvl="2" indent="-1778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Energy resolution: ~5% at 10 GeV</a:t>
            </a:r>
            <a:br>
              <a:rPr lang="en-US" sz="1800" dirty="0">
                <a:solidFill>
                  <a:srgbClr val="FFFFFF"/>
                </a:solidFill>
              </a:rPr>
            </a:b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14E876BD-2DFD-7A49-BBB5-1787BF0EAFA7}"/>
              </a:ext>
            </a:extLst>
          </p:cNvPr>
          <p:cNvSpPr txBox="1"/>
          <p:nvPr/>
        </p:nvSpPr>
        <p:spPr>
          <a:xfrm>
            <a:off x="7423866" y="4812235"/>
            <a:ext cx="42560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-</a:t>
            </a:r>
            <a:r>
              <a:rPr lang="en-US" altLang="ja-JP" sz="1600" b="1" dirty="0">
                <a:latin typeface="Calibri"/>
                <a:ea typeface="Helvetica" charset="0"/>
                <a:cs typeface="Times New Roman"/>
              </a:rPr>
              <a:t> Follow-up</a:t>
            </a:r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 of </a:t>
            </a:r>
            <a:r>
              <a:rPr lang="en-IT" sz="1600" dirty="0"/>
              <a:t>LIGO/Virgo</a:t>
            </a:r>
            <a:r>
              <a:rPr lang="en-IT" sz="1600" b="1" dirty="0"/>
              <a:t> </a:t>
            </a:r>
            <a:r>
              <a:rPr lang="en-US" altLang="ja-JP" sz="1600" b="1" dirty="0">
                <a:ea typeface="Helvetica" charset="0"/>
                <a:cs typeface="Times New Roman"/>
              </a:rPr>
              <a:t>GW</a:t>
            </a:r>
            <a:r>
              <a:rPr lang="en-US" altLang="ja-JP" sz="1600" dirty="0">
                <a:ea typeface="Helvetica" charset="0"/>
                <a:cs typeface="Times New Roman"/>
              </a:rPr>
              <a:t> observations </a:t>
            </a:r>
            <a:r>
              <a:rPr lang="en-US" altLang="ja-JP" sz="1600" dirty="0">
                <a:solidFill>
                  <a:prstClr val="white"/>
                </a:solidFill>
                <a:ea typeface="Helvetica" charset="0"/>
                <a:cs typeface="Times New Roman"/>
              </a:rPr>
              <a:t>in: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X-ray and </a:t>
            </a:r>
            <a:r>
              <a:rPr lang="en-US" altLang="ja-JP" sz="1600" dirty="0">
                <a:latin typeface="Symbol" pitchFamily="2" charset="2"/>
                <a:ea typeface="Helvetica" charset="0"/>
                <a:cs typeface="Times New Roman"/>
              </a:rPr>
              <a:t> g</a:t>
            </a:r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-ray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ea typeface="Helvetica" charset="0"/>
                <a:cs typeface="Times New Roman"/>
              </a:rPr>
              <a:t>high-energy </a:t>
            </a:r>
            <a:r>
              <a:rPr lang="en-US" altLang="ja-JP" sz="1600" dirty="0">
                <a:latin typeface="Symbol" pitchFamily="2" charset="2"/>
                <a:ea typeface="Helvetica" charset="0"/>
                <a:cs typeface="Times New Roman"/>
              </a:rPr>
              <a:t>g</a:t>
            </a:r>
            <a:r>
              <a:rPr lang="en-US" altLang="ja-JP" sz="1600" dirty="0">
                <a:ea typeface="Helvetica" charset="0"/>
                <a:cs typeface="Times New Roman"/>
              </a:rPr>
              <a:t>-</a:t>
            </a:r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in calorimeter </a:t>
            </a:r>
            <a:endParaRPr lang="en-US" altLang="ja-JP" dirty="0">
              <a:latin typeface="Calibri"/>
              <a:ea typeface="Helvetica" charset="0"/>
              <a:cs typeface="Times New Roman"/>
            </a:endParaRP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E8E4AD33-9CA2-E040-981F-74F4DA3D9C1E}"/>
              </a:ext>
            </a:extLst>
          </p:cNvPr>
          <p:cNvSpPr txBox="1"/>
          <p:nvPr/>
        </p:nvSpPr>
        <p:spPr>
          <a:xfrm>
            <a:off x="10698111" y="4962918"/>
            <a:ext cx="71846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IT" sz="1200">
                <a:solidFill>
                  <a:schemeClr val="bg1"/>
                </a:solidFill>
              </a:rPr>
              <a:t>poster:</a:t>
            </a:r>
          </a:p>
          <a:p>
            <a:r>
              <a:rPr lang="en-IT" sz="1200">
                <a:solidFill>
                  <a:schemeClr val="bg1"/>
                </a:solidFill>
              </a:rPr>
              <a:t>MM 817</a:t>
            </a:r>
          </a:p>
        </p:txBody>
      </p:sp>
      <p:sp>
        <p:nvSpPr>
          <p:cNvPr id="24" name="TextBox 43">
            <a:extLst>
              <a:ext uri="{FF2B5EF4-FFF2-40B4-BE49-F238E27FC236}">
                <a16:creationId xmlns:a16="http://schemas.microsoft.com/office/drawing/2014/main" id="{4C9D0831-3DE3-AF48-B280-2E98E7F61399}"/>
              </a:ext>
            </a:extLst>
          </p:cNvPr>
          <p:cNvSpPr txBox="1"/>
          <p:nvPr/>
        </p:nvSpPr>
        <p:spPr>
          <a:xfrm>
            <a:off x="6737203" y="5789324"/>
            <a:ext cx="5407002" cy="6155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- </a:t>
            </a:r>
            <a:r>
              <a:rPr lang="en-US" altLang="ja-JP" sz="1600" b="1" dirty="0">
                <a:latin typeface="Calibri"/>
                <a:ea typeface="Helvetica" charset="0"/>
                <a:cs typeface="Times New Roman"/>
              </a:rPr>
              <a:t>Limits on DM</a:t>
            </a:r>
            <a:r>
              <a:rPr lang="en-US" altLang="ja-JP" sz="1600" dirty="0">
                <a:latin typeface="Calibri"/>
                <a:ea typeface="Helvetica" charset="0"/>
                <a:cs typeface="Times New Roman"/>
              </a:rPr>
              <a:t> annihilation into </a:t>
            </a:r>
            <a:r>
              <a:rPr lang="en-US" altLang="ja-JP" sz="1600" dirty="0">
                <a:ea typeface="Helvetica" charset="0"/>
                <a:cs typeface="Times New Roman"/>
              </a:rPr>
              <a:t> </a:t>
            </a:r>
            <a:r>
              <a:rPr lang="en-US" altLang="ja-JP" sz="1600" dirty="0">
                <a:latin typeface="Symbol" pitchFamily="2" charset="2"/>
                <a:ea typeface="Helvetica" charset="0"/>
                <a:cs typeface="Times New Roman"/>
              </a:rPr>
              <a:t>gg: </a:t>
            </a:r>
            <a:r>
              <a:rPr lang="el-GR" sz="1600" dirty="0"/>
              <a:t>&lt;σ</a:t>
            </a:r>
            <a:r>
              <a:rPr lang="en-GB" sz="1600" i="1" dirty="0"/>
              <a:t>v</a:t>
            </a:r>
            <a:r>
              <a:rPr lang="en-GB" sz="1600" dirty="0"/>
              <a:t>&gt; &lt; 10</a:t>
            </a:r>
            <a:r>
              <a:rPr lang="en-GB" sz="1600" baseline="30000" dirty="0"/>
              <a:t>-28</a:t>
            </a:r>
            <a:r>
              <a:rPr lang="en-GB" sz="1600" dirty="0"/>
              <a:t>-10</a:t>
            </a:r>
            <a:r>
              <a:rPr lang="en-GB" sz="1600" baseline="30000" dirty="0"/>
              <a:t>-25</a:t>
            </a:r>
            <a:r>
              <a:rPr lang="en-GB" sz="1600" dirty="0"/>
              <a:t>cm</a:t>
            </a:r>
            <a:r>
              <a:rPr lang="en-GB" sz="1600" baseline="30000" dirty="0"/>
              <a:t>-3</a:t>
            </a:r>
            <a:r>
              <a:rPr lang="en-GB" sz="1600" dirty="0"/>
              <a:t>s</a:t>
            </a:r>
            <a:r>
              <a:rPr lang="en-GB" sz="1400" baseline="30000" dirty="0"/>
              <a:t>-</a:t>
            </a:r>
            <a:r>
              <a:rPr lang="en-GB" sz="1600" baseline="30000" dirty="0"/>
              <a:t>1</a:t>
            </a:r>
            <a:r>
              <a:rPr lang="en-GB" sz="1600" dirty="0"/>
              <a:t> </a:t>
            </a:r>
          </a:p>
          <a:p>
            <a:r>
              <a:rPr lang="en-GB" sz="1600" dirty="0"/>
              <a:t>- Limits on DM decay  </a:t>
            </a:r>
            <a:r>
              <a:rPr lang="el-GR" dirty="0"/>
              <a:t>χ</a:t>
            </a:r>
            <a:r>
              <a:rPr lang="en-US" dirty="0"/>
              <a:t> </a:t>
            </a:r>
            <a:r>
              <a:rPr lang="en-US" sz="1200" dirty="0"/>
              <a:t>→ </a:t>
            </a:r>
            <a:r>
              <a:rPr lang="en-US" altLang="ja-JP" dirty="0">
                <a:latin typeface="Symbol" pitchFamily="2" charset="2"/>
                <a:ea typeface="Helvetica" charset="0"/>
                <a:cs typeface="Times New Roman"/>
              </a:rPr>
              <a:t>gn</a:t>
            </a:r>
            <a:r>
              <a:rPr lang="en-US" dirty="0"/>
              <a:t> </a:t>
            </a:r>
            <a:r>
              <a:rPr lang="en-GB" dirty="0"/>
              <a:t>etc.: </a:t>
            </a:r>
            <a:r>
              <a:rPr lang="el-GR" sz="1600" dirty="0"/>
              <a:t>τ</a:t>
            </a:r>
            <a:r>
              <a:rPr lang="en-GB" sz="1600" baseline="-25000" dirty="0"/>
              <a:t>DM</a:t>
            </a:r>
            <a:r>
              <a:rPr lang="en-GB" sz="1600" dirty="0"/>
              <a:t> &gt; 10</a:t>
            </a:r>
            <a:r>
              <a:rPr lang="en-GB" sz="1600" baseline="30000" dirty="0"/>
              <a:t>30</a:t>
            </a:r>
            <a:r>
              <a:rPr lang="en-GB" sz="1600" dirty="0"/>
              <a:t>s (</a:t>
            </a:r>
            <a:r>
              <a:rPr lang="en-GB" sz="1600" i="1" dirty="0" err="1"/>
              <a:t>m</a:t>
            </a:r>
            <a:r>
              <a:rPr lang="en-GB" sz="1600" baseline="-25000" dirty="0" err="1"/>
              <a:t>DM</a:t>
            </a:r>
            <a:r>
              <a:rPr lang="en-GB" sz="1600" dirty="0"/>
              <a:t>&gt;100 GeV)</a:t>
            </a:r>
            <a:endParaRPr lang="en-US" altLang="ja-JP" sz="1600" dirty="0">
              <a:ea typeface="Helvetica" charset="0"/>
              <a:cs typeface="Times New Roman"/>
            </a:endParaRPr>
          </a:p>
        </p:txBody>
      </p:sp>
      <p:sp>
        <p:nvSpPr>
          <p:cNvPr id="25" name="Frame 45">
            <a:extLst>
              <a:ext uri="{FF2B5EF4-FFF2-40B4-BE49-F238E27FC236}">
                <a16:creationId xmlns:a16="http://schemas.microsoft.com/office/drawing/2014/main" id="{0B5387E1-F34F-224A-BD73-EC801F50D473}"/>
              </a:ext>
            </a:extLst>
          </p:cNvPr>
          <p:cNvSpPr/>
          <p:nvPr/>
        </p:nvSpPr>
        <p:spPr>
          <a:xfrm>
            <a:off x="7205445" y="4821290"/>
            <a:ext cx="4470519" cy="832995"/>
          </a:xfrm>
          <a:prstGeom prst="frame">
            <a:avLst>
              <a:gd name="adj1" fmla="val 551"/>
            </a:avLst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bg1"/>
              </a:solidFill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1B47EEAB-80C3-BE4C-9F4A-8EDC5E7BBBDC}"/>
              </a:ext>
            </a:extLst>
          </p:cNvPr>
          <p:cNvSpPr txBox="1"/>
          <p:nvPr/>
        </p:nvSpPr>
        <p:spPr>
          <a:xfrm>
            <a:off x="10678875" y="5832146"/>
            <a:ext cx="73770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IT" sz="1200">
                <a:solidFill>
                  <a:schemeClr val="bg1"/>
                </a:solidFill>
              </a:rPr>
              <a:t>oral:</a:t>
            </a:r>
          </a:p>
          <a:p>
            <a:r>
              <a:rPr lang="en-IT" sz="1200">
                <a:solidFill>
                  <a:schemeClr val="bg1"/>
                </a:solidFill>
              </a:rPr>
              <a:t>GAD 517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BAAB61-1202-B74F-8C02-F22BD1B3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8573571-1D6B-C24C-89AE-4E0BA3B6295F}"/>
              </a:ext>
            </a:extLst>
          </p:cNvPr>
          <p:cNvGrpSpPr/>
          <p:nvPr/>
        </p:nvGrpSpPr>
        <p:grpSpPr>
          <a:xfrm>
            <a:off x="7170033" y="961402"/>
            <a:ext cx="4532380" cy="3733551"/>
            <a:chOff x="7170033" y="961402"/>
            <a:chExt cx="4532380" cy="3733551"/>
          </a:xfrm>
        </p:grpSpPr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681D63FA-07F2-A24B-BDF8-AFB3C913609A}"/>
                </a:ext>
              </a:extLst>
            </p:cNvPr>
            <p:cNvSpPr txBox="1"/>
            <p:nvPr/>
          </p:nvSpPr>
          <p:spPr>
            <a:xfrm>
              <a:off x="7445322" y="3716144"/>
              <a:ext cx="3781341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from 2015-10-05  to 2021-07-23 </a:t>
              </a:r>
            </a:p>
            <a:p>
              <a:r>
                <a:rPr lang="en-GB" b="1" dirty="0"/>
                <a:t>259 GRBs (44.9 GRBs / year) </a:t>
              </a:r>
              <a:endParaRPr lang="en-GB" dirty="0"/>
            </a:p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    </a:t>
              </a:r>
              <a:r>
                <a:rPr lang="en-US" b="1" dirty="0">
                  <a:solidFill>
                    <a:srgbClr val="EF1A17"/>
                  </a:solidFill>
                  <a:latin typeface="Calibri"/>
                </a:rPr>
                <a:t>228 Long (88%</a:t>
              </a:r>
              <a:r>
                <a:rPr lang="en-US" b="1" dirty="0">
                  <a:solidFill>
                    <a:srgbClr val="DA1A18"/>
                  </a:solidFill>
                  <a:latin typeface="Calibri"/>
                </a:rPr>
                <a:t>)</a:t>
              </a: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      </a:t>
              </a:r>
              <a:r>
                <a:rPr lang="en-US" b="1" dirty="0">
                  <a:solidFill>
                    <a:srgbClr val="000090"/>
                  </a:solidFill>
                  <a:latin typeface="Calibri"/>
                </a:rPr>
                <a:t>31 Short (12%)</a:t>
              </a:r>
            </a:p>
          </p:txBody>
        </p:sp>
        <p:sp>
          <p:nvSpPr>
            <p:cNvPr id="19" name="TextBox 30">
              <a:extLst>
                <a:ext uri="{FF2B5EF4-FFF2-40B4-BE49-F238E27FC236}">
                  <a16:creationId xmlns:a16="http://schemas.microsoft.com/office/drawing/2014/main" id="{ACF12FEC-7175-9145-AFEB-79F4184F2AC0}"/>
                </a:ext>
              </a:extLst>
            </p:cNvPr>
            <p:cNvSpPr txBox="1"/>
            <p:nvPr/>
          </p:nvSpPr>
          <p:spPr>
            <a:xfrm>
              <a:off x="7178995" y="3103936"/>
              <a:ext cx="45234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5AFFF0"/>
                  </a:solidFill>
                  <a:latin typeface="Calibri"/>
                  <a:ea typeface="Helvetica" charset="0"/>
                  <a:cs typeface="Times New Roman"/>
                </a:rPr>
                <a:t> </a:t>
              </a:r>
              <a:r>
                <a:rPr lang="en-US" altLang="ja-JP" dirty="0">
                  <a:latin typeface="Calibri"/>
                  <a:ea typeface="Helvetica" charset="0"/>
                  <a:cs typeface="Times New Roman"/>
                </a:rPr>
                <a:t>CGBM: </a:t>
              </a:r>
              <a:r>
                <a:rPr lang="en-IT" dirty="0">
                  <a:latin typeface="Calibri"/>
                </a:rPr>
                <a:t>dedicated Gammay-Ray Burst Monitor</a:t>
              </a:r>
            </a:p>
            <a:p>
              <a:r>
                <a:rPr lang="en-US" altLang="ja-JP" dirty="0">
                  <a:latin typeface="Calibri"/>
                  <a:ea typeface="Helvetica" charset="0"/>
                  <a:cs typeface="Times New Roman"/>
                </a:rPr>
                <a:t> with energy range 7 keV-20 MeV</a:t>
              </a:r>
              <a:r>
                <a:rPr lang="en-IT" dirty="0">
                  <a:latin typeface="Calibri"/>
                </a:rPr>
                <a:t>              </a:t>
              </a:r>
            </a:p>
          </p:txBody>
        </p:sp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8657B085-2A7A-C540-9306-15F657237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0291" y="1051136"/>
              <a:ext cx="3915359" cy="2019923"/>
            </a:xfrm>
            <a:prstGeom prst="rect">
              <a:avLst/>
            </a:prstGeom>
          </p:spPr>
        </p:pic>
        <p:sp>
          <p:nvSpPr>
            <p:cNvPr id="21" name="Frame 23">
              <a:extLst>
                <a:ext uri="{FF2B5EF4-FFF2-40B4-BE49-F238E27FC236}">
                  <a16:creationId xmlns:a16="http://schemas.microsoft.com/office/drawing/2014/main" id="{69CF78E9-3159-6641-AFD5-7E3FF9C16EB7}"/>
                </a:ext>
              </a:extLst>
            </p:cNvPr>
            <p:cNvSpPr/>
            <p:nvPr/>
          </p:nvSpPr>
          <p:spPr>
            <a:xfrm>
              <a:off x="7170033" y="961402"/>
              <a:ext cx="4481978" cy="3733551"/>
            </a:xfrm>
            <a:prstGeom prst="frame">
              <a:avLst>
                <a:gd name="adj1" fmla="val 551"/>
              </a:avLst>
            </a:prstGeom>
            <a:solidFill>
              <a:srgbClr val="00FB77"/>
            </a:solidFill>
            <a:ln>
              <a:solidFill>
                <a:srgbClr val="00FFF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bg1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DB5A61B-D92E-854D-B60E-B886B39CE233}"/>
                </a:ext>
              </a:extLst>
            </p:cNvPr>
            <p:cNvSpPr txBox="1"/>
            <p:nvPr/>
          </p:nvSpPr>
          <p:spPr>
            <a:xfrm>
              <a:off x="7873725" y="2077545"/>
              <a:ext cx="117211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(detected by CAL)</a:t>
              </a:r>
              <a:endParaRPr kumimoji="1" lang="ja-JP" altLang="en-US" sz="9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39E520F-0C11-3942-8CDB-5C5A9392FF21}"/>
                </a:ext>
              </a:extLst>
            </p:cNvPr>
            <p:cNvSpPr txBox="1"/>
            <p:nvPr/>
          </p:nvSpPr>
          <p:spPr>
            <a:xfrm>
              <a:off x="8024196" y="2212125"/>
              <a:ext cx="871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kumimoji="1" lang="en-US" altLang="ja-JP" sz="800" b="1" i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kumimoji="1" lang="ja-JP" altLang="en-US" sz="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：</a:t>
              </a:r>
              <a:r>
                <a:rPr kumimoji="1" lang="en-US" altLang="ja-JP" sz="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0.59°</a:t>
              </a:r>
            </a:p>
            <a:p>
              <a:r>
                <a:rPr kumimoji="1" lang="en-US" altLang="ja-JP" sz="800" b="1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E: </a:t>
              </a:r>
              <a:r>
                <a:rPr kumimoji="1" lang="en-US" altLang="ja-JP" sz="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4.92 GeV</a:t>
              </a:r>
            </a:p>
            <a:p>
              <a:r>
                <a:rPr kumimoji="1" lang="en-US" altLang="ja-JP" sz="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kumimoji="1" lang="en-US" altLang="ja-JP" sz="800" b="1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T: </a:t>
              </a:r>
              <a:r>
                <a:rPr kumimoji="1" lang="en-US" altLang="ja-JP" sz="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</a:t>
              </a:r>
              <a:r>
                <a:rPr kumimoji="1" lang="ja-JP" altLang="en-US" sz="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EBB5A4C-C2A4-EE48-99EE-DB7302E1FD8D}"/>
                </a:ext>
              </a:extLst>
            </p:cNvPr>
            <p:cNvSpPr txBox="1"/>
            <p:nvPr/>
          </p:nvSpPr>
          <p:spPr>
            <a:xfrm>
              <a:off x="11200022" y="10181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/>
                <a:t>1</a:t>
              </a:r>
              <a:endParaRPr kumimoji="1" lang="ja-JP" alt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58800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120B0D4-609D-8040-A52A-E908AACF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17BB36D-7AC8-DE4B-9C11-0BDE8DE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90633F-71A2-9548-AD21-7D17E07C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  <p:pic>
        <p:nvPicPr>
          <p:cNvPr id="5" name="図 16">
            <a:extLst>
              <a:ext uri="{FF2B5EF4-FFF2-40B4-BE49-F238E27FC236}">
                <a16:creationId xmlns:a16="http://schemas.microsoft.com/office/drawing/2014/main" id="{698D9B8D-C959-4E43-B166-23E944A8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50" y="1398687"/>
            <a:ext cx="4521176" cy="51606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38985A-A646-9A41-814C-4193B69742CC}"/>
              </a:ext>
            </a:extLst>
          </p:cNvPr>
          <p:cNvSpPr txBox="1"/>
          <p:nvPr/>
        </p:nvSpPr>
        <p:spPr>
          <a:xfrm>
            <a:off x="2763538" y="1935338"/>
            <a:ext cx="20565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Long-term variation of all-electron flux observed by CALET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1D3244-0198-A045-AEDF-A8852678AA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861" y="1365569"/>
            <a:ext cx="4513268" cy="2609757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80B65D3-EF9A-6F4B-A505-1C1F0162EF75}"/>
              </a:ext>
            </a:extLst>
          </p:cNvPr>
          <p:cNvSpPr txBox="1"/>
          <p:nvPr/>
        </p:nvSpPr>
        <p:spPr>
          <a:xfrm>
            <a:off x="10081490" y="4218439"/>
            <a:ext cx="1885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The count rate increase of CR e</a:t>
            </a:r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is found to be  larger than that of CR protons.  Consistent with the expected </a:t>
            </a:r>
          </a:p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SIGN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dependence of the solar modulation.</a:t>
            </a:r>
            <a:endParaRPr lang="en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996892D-F252-CB4D-809D-E3FE9B02997F}"/>
              </a:ext>
            </a:extLst>
          </p:cNvPr>
          <p:cNvSpPr/>
          <p:nvPr/>
        </p:nvSpPr>
        <p:spPr>
          <a:xfrm>
            <a:off x="10048253" y="1634670"/>
            <a:ext cx="20044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Good correlation of NM counting rate at Oulu station (black points) with the CR 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flux increase  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in the 1-10 GeV  until ~half a year after the beginning the new solar cycle 25.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The flux has now started  decreasing.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AC7922E-6F75-334D-B6E0-3CD9FC8ABF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952" y="3835830"/>
            <a:ext cx="4521177" cy="272979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7D45540-53A9-FD4F-96F3-61F394BA578C}"/>
              </a:ext>
            </a:extLst>
          </p:cNvPr>
          <p:cNvSpPr/>
          <p:nvPr/>
        </p:nvSpPr>
        <p:spPr>
          <a:xfrm>
            <a:off x="0" y="813912"/>
            <a:ext cx="1221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77750">
              <a:buFont typeface="Arial" panose="020B0604020202020204" pitchFamily="34" charset="0"/>
              <a:buChar char="•"/>
            </a:pPr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Since the start of observations in 2015/10,  a steady  increase in the 1-10 GeV all-electron flux has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been  observed. </a:t>
            </a:r>
          </a:p>
          <a:p>
            <a:pPr marL="285750" indent="-177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past two years, the flux has reached the maximum flux observed with PAMELA during the previous solar minimum. </a:t>
            </a:r>
            <a:endParaRPr kumimoji="1"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3D6E1AA-D0A4-304C-B129-F82FBD5BB5F9}"/>
              </a:ext>
            </a:extLst>
          </p:cNvPr>
          <p:cNvSpPr/>
          <p:nvPr/>
        </p:nvSpPr>
        <p:spPr>
          <a:xfrm>
            <a:off x="3961802" y="91788"/>
            <a:ext cx="288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Solar modulation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18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12A6B3B-4411-9E4A-AA01-B9C148F3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EED0294-8BC5-EA45-B69C-81F0CDC7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5BB572-91C7-B74A-99C3-26C8B16B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787DE7-52BB-C442-859E-1A06E4BC7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45" y="2209793"/>
            <a:ext cx="6595795" cy="339571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E49032-CFB4-B941-80E6-AF2302DCD286}"/>
              </a:ext>
            </a:extLst>
          </p:cNvPr>
          <p:cNvSpPr/>
          <p:nvPr/>
        </p:nvSpPr>
        <p:spPr>
          <a:xfrm>
            <a:off x="5750995" y="94395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latin typeface="Helvetica" pitchFamily="2" charset="0"/>
              </a:rPr>
              <a:t>EMIC-Wave Driven Electron Precipitation observed by</a:t>
            </a:r>
          </a:p>
          <a:p>
            <a:r>
              <a:rPr lang="en-US" altLang="ja-JP" dirty="0">
                <a:latin typeface="Helvetica" pitchFamily="2" charset="0"/>
              </a:rPr>
              <a:t>   CALET on the International Space Station</a:t>
            </a:r>
          </a:p>
          <a:p>
            <a:pPr algn="ctr"/>
            <a:r>
              <a:rPr lang="en-US" altLang="ja-JP" dirty="0">
                <a:effectLst/>
                <a:latin typeface="Helvetica" pitchFamily="2" charset="0"/>
              </a:rPr>
              <a:t>( </a:t>
            </a:r>
            <a:r>
              <a:rPr lang="en-US" altLang="ja-JP" dirty="0">
                <a:latin typeface="Helvetica" pitchFamily="2" charset="0"/>
              </a:rPr>
              <a:t>accepted by </a:t>
            </a:r>
            <a:r>
              <a:rPr lang="en-US" altLang="ja-JP" i="1" dirty="0">
                <a:latin typeface="Helvetica" pitchFamily="2" charset="0"/>
              </a:rPr>
              <a:t>Geophysical Research Letters </a:t>
            </a:r>
            <a:r>
              <a:rPr lang="en-US" altLang="ja-JP" dirty="0">
                <a:latin typeface="Helvetica" pitchFamily="2" charset="0"/>
              </a:rPr>
              <a:t>)</a:t>
            </a:r>
          </a:p>
          <a:p>
            <a:pPr algn="ctr"/>
            <a:r>
              <a:rPr lang="en-US" altLang="ja-JP" dirty="0">
                <a:effectLst/>
                <a:latin typeface="Helvetica" pitchFamily="2" charset="0"/>
              </a:rPr>
              <a:t>Observations by CALET and Van Allen Probes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7495734-56C9-3345-B3A2-DF5121BD790F}"/>
              </a:ext>
            </a:extLst>
          </p:cNvPr>
          <p:cNvSpPr/>
          <p:nvPr/>
        </p:nvSpPr>
        <p:spPr>
          <a:xfrm>
            <a:off x="5439702" y="5680959"/>
            <a:ext cx="6595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200" dirty="0">
                <a:latin typeface="Helvetica" pitchFamily="2" charset="0"/>
              </a:rPr>
              <a:t>Time profile of electron, interplanetary and geomagnetic data between 29 December 2016 and 3 January 2017. From top to bottom: CHDX and CHDY count rates (a); 1.8 MeV electron intensity (color code) measured by the REPT instrument (b); the magnetopause standoff distance (c). The dashed vertical line marks the arrival of a HSS at ∼12UT  on December 31.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745A68-7085-4043-B8E7-1E1C595F83C2}"/>
              </a:ext>
            </a:extLst>
          </p:cNvPr>
          <p:cNvSpPr txBox="1"/>
          <p:nvPr/>
        </p:nvSpPr>
        <p:spPr>
          <a:xfrm>
            <a:off x="5338701" y="2771532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(a)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81382C-8B31-EF49-84CC-E8DEA74AF73A}"/>
              </a:ext>
            </a:extLst>
          </p:cNvPr>
          <p:cNvSpPr txBox="1"/>
          <p:nvPr/>
        </p:nvSpPr>
        <p:spPr>
          <a:xfrm>
            <a:off x="5327481" y="389023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(b)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D40910-98EF-6743-A722-17A0948D2D4A}"/>
              </a:ext>
            </a:extLst>
          </p:cNvPr>
          <p:cNvSpPr txBox="1"/>
          <p:nvPr/>
        </p:nvSpPr>
        <p:spPr>
          <a:xfrm>
            <a:off x="5327481" y="464820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(c)</a:t>
            </a:r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69DAC48-B08A-2A4A-A6A7-2EE1AE42AE27}"/>
              </a:ext>
            </a:extLst>
          </p:cNvPr>
          <p:cNvSpPr/>
          <p:nvPr/>
        </p:nvSpPr>
        <p:spPr>
          <a:xfrm>
            <a:off x="3149619" y="101247"/>
            <a:ext cx="7010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Space Weather Phenomena with CALET </a:t>
            </a:r>
            <a:endParaRPr lang="ja-JP" altLang="en-US" sz="2800">
              <a:latin typeface="Helvetica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DB3CDE8-2777-084D-A880-4763A3D2DB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56531"/>
          <a:stretch/>
        </p:blipFill>
        <p:spPr>
          <a:xfrm>
            <a:off x="292634" y="943952"/>
            <a:ext cx="5112000" cy="57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正方形/長方形 102"/>
          <p:cNvSpPr/>
          <p:nvPr/>
        </p:nvSpPr>
        <p:spPr>
          <a:xfrm>
            <a:off x="-199504" y="-20436"/>
            <a:ext cx="12419122" cy="699810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0" y="727256"/>
            <a:ext cx="2647508" cy="198563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648200" y="6548268"/>
            <a:ext cx="3178213" cy="309732"/>
          </a:xfrm>
        </p:spPr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33" y="806449"/>
            <a:ext cx="2078925" cy="2750718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9244" y="3661966"/>
            <a:ext cx="4206466" cy="2903054"/>
          </a:xfrm>
          <a:prstGeom prst="rect">
            <a:avLst/>
          </a:prstGeom>
          <a:ln w="34925">
            <a:noFill/>
          </a:ln>
        </p:spPr>
      </p:pic>
      <p:sp>
        <p:nvSpPr>
          <p:cNvPr id="40" name="テキスト ボックス 39"/>
          <p:cNvSpPr txBox="1"/>
          <p:nvPr/>
        </p:nvSpPr>
        <p:spPr>
          <a:xfrm>
            <a:off x="6507078" y="5133474"/>
            <a:ext cx="493406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・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Mass: 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612.8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kg</a:t>
            </a:r>
          </a:p>
          <a:p>
            <a:pPr>
              <a:defRPr/>
            </a:pP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・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JEM Standard Payload Size:</a:t>
            </a:r>
          </a:p>
          <a:p>
            <a:pPr>
              <a:defRPr/>
            </a:pP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      1850mm(L) × 800mm(W) × 1000mm(H)</a:t>
            </a:r>
          </a:p>
          <a:p>
            <a:pPr>
              <a:defRPr/>
            </a:pP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・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Power Consumption: 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507 W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（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max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）</a:t>
            </a:r>
            <a:endParaRPr lang="en-US" altLang="ja-JP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・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Telemetry:</a:t>
            </a:r>
          </a:p>
          <a:p>
            <a:pPr>
              <a:defRPr/>
            </a:pP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      Medium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600 kbps (6.5GB/day) / Low</a:t>
            </a:r>
            <a:r>
              <a:rPr lang="ja-JP" altLang="en-US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1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 kbps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621697" y="2837009"/>
            <a:ext cx="27591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Launched on Aug. 19</a:t>
            </a:r>
            <a:r>
              <a:rPr kumimoji="1" lang="en-US" altLang="ja-JP" sz="1400" b="1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kumimoji="1" lang="en-US" altLang="ja-JP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2015</a:t>
            </a:r>
          </a:p>
          <a:p>
            <a:r>
              <a:rPr kumimoji="1" lang="en-US" altLang="ja-JP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by the Japanese H2-B rocket</a:t>
            </a:r>
          </a:p>
          <a:p>
            <a:endParaRPr kumimoji="1" lang="en-US" altLang="ja-JP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kumimoji="1" lang="en-US" altLang="ja-JP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Emplaced on JEM-EF port #9</a:t>
            </a:r>
          </a:p>
          <a:p>
            <a:r>
              <a:rPr kumimoji="1" lang="en-US" altLang="ja-JP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 Aug. 25</a:t>
            </a:r>
            <a:r>
              <a:rPr kumimoji="1" lang="en-US" altLang="ja-JP" sz="1400" b="1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kumimoji="1" lang="en-US" altLang="ja-JP" sz="1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2015</a:t>
            </a:r>
            <a:endParaRPr kumimoji="1" lang="ja-JP" alt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811408" y="82585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Helvetica" charset="0"/>
                <a:ea typeface="Helvetica" charset="0"/>
                <a:cs typeface="Helvetica" charset="0"/>
              </a:rPr>
              <a:t>Kounotori</a:t>
            </a:r>
            <a:r>
              <a:rPr kumimoji="1" lang="en-US" altLang="ja-JP" sz="1400" dirty="0">
                <a:latin typeface="Helvetica" charset="0"/>
                <a:ea typeface="Helvetica" charset="0"/>
                <a:cs typeface="Helvetica" charset="0"/>
              </a:rPr>
              <a:t> (HTV) 5</a:t>
            </a:r>
            <a:endParaRPr kumimoji="1" lang="ja-JP" alt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2002100" y="979739"/>
            <a:ext cx="511478" cy="457077"/>
          </a:xfrm>
          <a:prstGeom prst="ellipse">
            <a:avLst/>
          </a:prstGeom>
          <a:noFill/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2630044" y="1221372"/>
            <a:ext cx="908720" cy="344310"/>
          </a:xfrm>
          <a:prstGeom prst="line">
            <a:avLst/>
          </a:prstGeom>
          <a:ln w="19050" cap="rnd">
            <a:solidFill>
              <a:srgbClr val="FFFF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円/楕円 103"/>
          <p:cNvSpPr/>
          <p:nvPr/>
        </p:nvSpPr>
        <p:spPr>
          <a:xfrm>
            <a:off x="4390328" y="5477974"/>
            <a:ext cx="922950" cy="64686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4648200" y="6124842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JEM/Port #9</a:t>
            </a:r>
            <a:endParaRPr kumimoji="1" lang="ja-JP" altLang="en-US" sz="1600" b="1" dirty="0">
              <a:solidFill>
                <a:srgbClr val="FFC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7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" y="0"/>
            <a:ext cx="766670" cy="769864"/>
          </a:xfrm>
          <a:prstGeom prst="rect">
            <a:avLst/>
          </a:prstGeom>
        </p:spPr>
      </p:pic>
      <p:sp>
        <p:nvSpPr>
          <p:cNvPr id="108" name="テキスト ボックス 107"/>
          <p:cNvSpPr txBox="1"/>
          <p:nvPr/>
        </p:nvSpPr>
        <p:spPr>
          <a:xfrm flipH="1">
            <a:off x="2643562" y="99237"/>
            <a:ext cx="449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CALET Payload </a:t>
            </a:r>
            <a:endParaRPr kumimoji="1" lang="ja-JP" altLang="en-US" sz="2800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0" name="図 10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674" y="57279"/>
            <a:ext cx="954658" cy="563249"/>
          </a:xfrm>
          <a:prstGeom prst="rect">
            <a:avLst/>
          </a:prstGeom>
        </p:spPr>
      </p:pic>
      <p:pic>
        <p:nvPicPr>
          <p:cNvPr id="111" name="Picture 5" descr="a2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7506" y="45931"/>
            <a:ext cx="787712" cy="52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7" descr="d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000" y="48391"/>
            <a:ext cx="789473" cy="52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6" descr="f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1667" y="64637"/>
            <a:ext cx="789474" cy="52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0790C12-C66A-BB4F-AF46-AF60E23512F3}"/>
              </a:ext>
            </a:extLst>
          </p:cNvPr>
          <p:cNvGrpSpPr/>
          <p:nvPr/>
        </p:nvGrpSpPr>
        <p:grpSpPr>
          <a:xfrm>
            <a:off x="5223932" y="847589"/>
            <a:ext cx="5970848" cy="4587949"/>
            <a:chOff x="4728196" y="894641"/>
            <a:chExt cx="5970848" cy="4587949"/>
          </a:xfrm>
        </p:grpSpPr>
        <p:grpSp>
          <p:nvGrpSpPr>
            <p:cNvPr id="38" name="図形グループ 37"/>
            <p:cNvGrpSpPr/>
            <p:nvPr/>
          </p:nvGrpSpPr>
          <p:grpSpPr>
            <a:xfrm>
              <a:off x="6271257" y="894641"/>
              <a:ext cx="4427787" cy="4204235"/>
              <a:chOff x="4507706" y="873728"/>
              <a:chExt cx="4427787" cy="4204235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07706" y="1403384"/>
                <a:ext cx="4427787" cy="367457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テキスト ボックス 17"/>
              <p:cNvSpPr txBox="1">
                <a:spLocks noChangeArrowheads="1"/>
              </p:cNvSpPr>
              <p:nvPr/>
            </p:nvSpPr>
            <p:spPr bwMode="auto">
              <a:xfrm>
                <a:off x="6346262" y="889340"/>
                <a:ext cx="1793851" cy="43088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altLang="ja-JP" sz="11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FRGF (Flight Releasable Grapple Fixture)</a:t>
                </a:r>
                <a:endParaRPr lang="ja-JP" altLang="en-US" sz="11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3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4581124" y="873728"/>
                <a:ext cx="1169221" cy="6001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altLang="ja-JP" sz="11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CGBM (CALET Gamma-ray Burst Monitor)</a:t>
                </a:r>
              </a:p>
            </p:txBody>
          </p:sp>
          <p:sp>
            <p:nvSpPr>
              <p:cNvPr id="34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7400332" y="1560134"/>
                <a:ext cx="1336644" cy="4308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altLang="ja-JP" sz="11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ASC</a:t>
                </a:r>
                <a:r>
                  <a:rPr lang="ja-JP" altLang="en-US" sz="11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　</a:t>
                </a:r>
                <a:r>
                  <a:rPr lang="en-US" altLang="ja-JP" sz="11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(Advanced Stellar Compass)</a:t>
                </a:r>
                <a:endParaRPr lang="ja-JP" altLang="en-US" sz="11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5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4581498" y="2608726"/>
                <a:ext cx="982724" cy="43088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altLang="ja-JP" sz="11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GPSR (GPS</a:t>
                </a:r>
                <a:r>
                  <a:rPr lang="ja-JP" altLang="en-US" sz="11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altLang="ja-JP" sz="11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Receiver)</a:t>
                </a:r>
                <a:endParaRPr lang="ja-JP" altLang="en-US" sz="11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" name="テキスト ボックス 16"/>
              <p:cNvSpPr txBox="1">
                <a:spLocks noChangeArrowheads="1"/>
              </p:cNvSpPr>
              <p:nvPr/>
            </p:nvSpPr>
            <p:spPr bwMode="auto">
              <a:xfrm>
                <a:off x="4581498" y="4225098"/>
                <a:ext cx="1258057" cy="4308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altLang="ja-JP" sz="1100" dirty="0">
                    <a:solidFill>
                      <a:srgbClr val="000000"/>
                    </a:solidFill>
                    <a:latin typeface="Helvetica" charset="0"/>
                    <a:ea typeface="Helvetica" charset="0"/>
                    <a:cs typeface="Helvetica" charset="0"/>
                  </a:rPr>
                  <a:t>MDC (Mission Data Controller)</a:t>
                </a:r>
                <a:endParaRPr lang="ja-JP" altLang="en-US" sz="11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" name="テキスト ボックス 12"/>
              <p:cNvSpPr txBox="1">
                <a:spLocks noChangeArrowheads="1"/>
              </p:cNvSpPr>
              <p:nvPr/>
            </p:nvSpPr>
            <p:spPr bwMode="auto">
              <a:xfrm>
                <a:off x="7620000" y="2242789"/>
                <a:ext cx="1116976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altLang="ja-JP" sz="14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Calorimeter</a:t>
                </a:r>
                <a:endParaRPr lang="ja-JP" altLang="en-US" sz="14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48" name="直線コネクタ 47"/>
            <p:cNvCxnSpPr/>
            <p:nvPr/>
          </p:nvCxnSpPr>
          <p:spPr>
            <a:xfrm flipH="1" flipV="1">
              <a:off x="6914450" y="1554319"/>
              <a:ext cx="167388" cy="425271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 flipV="1">
              <a:off x="7513718" y="1315174"/>
              <a:ext cx="294973" cy="239144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V="1">
              <a:off x="8139109" y="1379426"/>
              <a:ext cx="434893" cy="391779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8445151" y="1733890"/>
              <a:ext cx="639863" cy="28041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V="1">
              <a:off x="9710341" y="2562411"/>
              <a:ext cx="285197" cy="419281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 flipH="1">
              <a:off x="7513718" y="3653160"/>
              <a:ext cx="625390" cy="472528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H="1" flipV="1">
              <a:off x="7326785" y="2714922"/>
              <a:ext cx="499629" cy="85288"/>
            </a:xfrm>
            <a:prstGeom prst="line">
              <a:avLst/>
            </a:prstGeom>
            <a:ln w="19050" cap="rnd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>
              <a:cxnSpLocks/>
            </p:cNvCxnSpPr>
            <p:nvPr/>
          </p:nvCxnSpPr>
          <p:spPr>
            <a:xfrm flipH="1">
              <a:off x="4728196" y="3410981"/>
              <a:ext cx="1714173" cy="2071609"/>
            </a:xfrm>
            <a:prstGeom prst="line">
              <a:avLst/>
            </a:prstGeom>
            <a:ln w="25400" cap="rnd">
              <a:solidFill>
                <a:srgbClr val="FFC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8220E9-7922-9348-8D7E-2919B389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5350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BAEC852-FD9A-2B42-A1BD-1330DD5A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69838CB-05A6-4941-BE2B-8DEF512E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AA3530-B0AA-5047-A2C6-ACCC6B86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  <p:graphicFrame>
        <p:nvGraphicFramePr>
          <p:cNvPr id="6" name="Table 26">
            <a:extLst>
              <a:ext uri="{FF2B5EF4-FFF2-40B4-BE49-F238E27FC236}">
                <a16:creationId xmlns:a16="http://schemas.microsoft.com/office/drawing/2014/main" id="{0642C50C-6C5E-E24B-A80B-A83931380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41028"/>
              </p:ext>
            </p:extLst>
          </p:nvPr>
        </p:nvGraphicFramePr>
        <p:xfrm>
          <a:off x="1044765" y="897268"/>
          <a:ext cx="10600631" cy="557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669">
                  <a:extLst>
                    <a:ext uri="{9D8B030D-6E8A-4147-A177-3AD203B41FA5}">
                      <a16:colId xmlns:a16="http://schemas.microsoft.com/office/drawing/2014/main" val="3293017211"/>
                    </a:ext>
                  </a:extLst>
                </a:gridCol>
                <a:gridCol w="2711302">
                  <a:extLst>
                    <a:ext uri="{9D8B030D-6E8A-4147-A177-3AD203B41FA5}">
                      <a16:colId xmlns:a16="http://schemas.microsoft.com/office/drawing/2014/main" val="326916883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886467856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8234673"/>
                    </a:ext>
                  </a:extLst>
                </a:gridCol>
                <a:gridCol w="1860698">
                  <a:extLst>
                    <a:ext uri="{9D8B030D-6E8A-4147-A177-3AD203B41FA5}">
                      <a16:colId xmlns:a16="http://schemas.microsoft.com/office/drawing/2014/main" val="2255408148"/>
                    </a:ext>
                  </a:extLst>
                </a:gridCol>
                <a:gridCol w="1648046">
                  <a:extLst>
                    <a:ext uri="{9D8B030D-6E8A-4147-A177-3AD203B41FA5}">
                      <a16:colId xmlns:a16="http://schemas.microsoft.com/office/drawing/2014/main" val="977027565"/>
                    </a:ext>
                  </a:extLst>
                </a:gridCol>
              </a:tblGrid>
              <a:tr h="3181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Scientific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Observables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Energy 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147985"/>
                  </a:ext>
                </a:extLst>
              </a:tr>
              <a:tr h="322235">
                <a:tc rowSpan="7"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Cosmic-ray origin </a:t>
                      </a:r>
                    </a:p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and acceleration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Electron spectrum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GeV – 20 TeV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to 4.8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PRL 120, 261102 (2018)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11 GeV – 4.8 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</a:rPr>
                        <a:t>TeV</a:t>
                      </a:r>
                      <a:endParaRPr lang="en-US" sz="13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9645516"/>
                  </a:ext>
                </a:extLst>
              </a:tr>
              <a:tr h="322235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Proton spectrum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10 GeV – 1 </a:t>
                      </a:r>
                      <a:r>
                        <a:rPr lang="en-US" sz="1300" dirty="0" err="1"/>
                        <a:t>PeV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to 10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PRL 122, 181102 (2019)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30 GeV – 60 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</a:rPr>
                        <a:t>TeV</a:t>
                      </a:r>
                      <a:endParaRPr lang="en-US" sz="13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531816"/>
                  </a:ext>
                </a:extLst>
              </a:tr>
              <a:tr h="388645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Helium spectrum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10 GeV – 1 </a:t>
                      </a:r>
                      <a:r>
                        <a:rPr lang="en-US" sz="1300" dirty="0" err="1"/>
                        <a:t>PeV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preliminary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preliminary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50 GeV – 50 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</a:rPr>
                        <a:t>TeV</a:t>
                      </a:r>
                      <a:endParaRPr lang="en-US" sz="13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744692"/>
                  </a:ext>
                </a:extLst>
              </a:tr>
              <a:tr h="388645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Carbon and oxygen spectra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10 GeV – 1 </a:t>
                      </a:r>
                      <a:r>
                        <a:rPr lang="en-US" sz="1300" dirty="0" err="1"/>
                        <a:t>PeV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to 2.2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PRL 125, 251102 (2020)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10 GeV/n – 2.2 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</a:rPr>
                        <a:t>TeV</a:t>
                      </a: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/n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9532696"/>
                  </a:ext>
                </a:extLst>
              </a:tr>
              <a:tr h="388645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Iron spectrum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10 GeV – 1 </a:t>
                      </a:r>
                      <a:r>
                        <a:rPr lang="en-US" sz="1300" dirty="0" err="1"/>
                        <a:t>PeV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to 2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PRL 125,</a:t>
                      </a: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241101 (2021) </a:t>
                      </a:r>
                      <a:endParaRPr 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50 GeV/n – 2 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</a:rPr>
                        <a:t>TeV</a:t>
                      </a: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/n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018534"/>
                  </a:ext>
                </a:extLst>
              </a:tr>
              <a:tr h="427282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Elemental spectra of primaries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 GeV – 1 </a:t>
                      </a:r>
                      <a:r>
                        <a:rPr lang="en-US" sz="1300" dirty="0" err="1"/>
                        <a:t>PeV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to 100 TeV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ICRC 2019, 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rgbClr val="002060"/>
                          </a:solidFill>
                        </a:rPr>
                        <a:t>10 GeV – 100 TeV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8259708"/>
                  </a:ext>
                </a:extLst>
              </a:tr>
              <a:tr h="322235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Ultra-heavy abundances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&gt; 600 MeV/n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&gt; 600 MeV/n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ICRC 2019, 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</a:rPr>
                        <a:t>&gt; 600 MeV/n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5939890"/>
                  </a:ext>
                </a:extLst>
              </a:tr>
              <a:tr h="45492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CR</a:t>
                      </a:r>
                      <a:r>
                        <a:rPr lang="en-US" sz="1300" dirty="0"/>
                        <a:t> propagation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B/C and secondary-to-primary ratios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Up to some TeV/n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02060"/>
                          </a:solidFill>
                        </a:rPr>
                        <a:t>to 200 GeV/n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ICRC 2019, 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16 GeV/n – 2.2 TeV/n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1611229"/>
                  </a:ext>
                </a:extLst>
              </a:tr>
              <a:tr h="388645">
                <a:tc>
                  <a:txBody>
                    <a:bodyPr/>
                    <a:lstStyle/>
                    <a:p>
                      <a:r>
                        <a:rPr lang="en-US" sz="1300" dirty="0"/>
                        <a:t>Nearby electron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Electron spectral 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100 GeV – 20 TeV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to  4.8 </a:t>
                      </a:r>
                      <a:r>
                        <a:rPr lang="en-US" sz="1300" dirty="0" err="1"/>
                        <a:t>TeV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ICRC 2019,</a:t>
                      </a:r>
                      <a:r>
                        <a:rPr lang="en-US" sz="1300" b="0" dirty="0"/>
                        <a:t> 142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to  4.8 </a:t>
                      </a:r>
                      <a:r>
                        <a:rPr lang="en-US" sz="1300" dirty="0" err="1"/>
                        <a:t>TeV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727920"/>
                  </a:ext>
                </a:extLst>
              </a:tr>
              <a:tr h="388645">
                <a:tc>
                  <a:txBody>
                    <a:bodyPr/>
                    <a:lstStyle/>
                    <a:p>
                      <a:r>
                        <a:rPr lang="en-US" sz="1300" dirty="0"/>
                        <a:t>Dark matter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Signatures in e/</a:t>
                      </a:r>
                      <a:r>
                        <a:rPr lang="en-US" sz="1300" b="1" baseline="0" dirty="0">
                          <a:latin typeface="Symbol" pitchFamily="2" charset="2"/>
                        </a:rPr>
                        <a:t>g</a:t>
                      </a:r>
                      <a:r>
                        <a:rPr lang="en-US" sz="1300" b="1" dirty="0"/>
                        <a:t> spectra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100 GeV–20TeV (e) </a:t>
                      </a:r>
                      <a:endParaRPr lang="en-US" sz="1050" dirty="0" err="1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10 G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</a:rPr>
                        <a:t>eV-10TeV (</a:t>
                      </a:r>
                      <a:r>
                        <a:rPr lang="en-US" sz="1050" b="1" baseline="0" dirty="0">
                          <a:latin typeface="Symbol" pitchFamily="2" charset="2"/>
                        </a:rPr>
                        <a:t>g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4.8 TeV  (e) </a:t>
                      </a:r>
                      <a:endParaRPr kumimoji="0" lang="en-US" sz="105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600 G</a:t>
                      </a:r>
                      <a:r>
                        <a:rPr kumimoji="0" lang="en-US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eV (</a:t>
                      </a: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2" charset="2"/>
                          <a:ea typeface="+mn-ea"/>
                          <a:cs typeface="+mn-cs"/>
                        </a:rPr>
                        <a:t>g</a:t>
                      </a: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300"/>
                        <a:t>ICRC2019 , 533</a:t>
                      </a:r>
                      <a:endParaRPr 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to  4.8 </a:t>
                      </a:r>
                      <a:r>
                        <a:rPr lang="en-US" sz="1300" dirty="0" err="1"/>
                        <a:t>TeV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3614865"/>
                  </a:ext>
                </a:extLst>
              </a:tr>
              <a:tr h="322235">
                <a:tc>
                  <a:txBody>
                    <a:bodyPr/>
                    <a:lstStyle/>
                    <a:p>
                      <a:r>
                        <a:rPr lang="en-US" sz="1300" dirty="0"/>
                        <a:t>Gamma rays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Diffuse &amp; point sources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 GeV – 10 </a:t>
                      </a:r>
                      <a:r>
                        <a:rPr lang="en-US" sz="1300" dirty="0" err="1"/>
                        <a:t>TeV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 GeV – 1 </a:t>
                      </a:r>
                      <a:r>
                        <a:rPr lang="en-US" sz="1300" dirty="0" err="1"/>
                        <a:t>TeV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 err="1"/>
                        <a:t>ApJS</a:t>
                      </a:r>
                      <a:r>
                        <a:rPr lang="en-US" sz="1300" b="0" dirty="0"/>
                        <a:t> 238:5 (2018)</a:t>
                      </a:r>
                      <a:endParaRPr 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 GeV – 1 </a:t>
                      </a:r>
                      <a:r>
                        <a:rPr lang="en-US" sz="1300" dirty="0" err="1"/>
                        <a:t>TeV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189259"/>
                  </a:ext>
                </a:extLst>
              </a:tr>
              <a:tr h="322235">
                <a:tc>
                  <a:txBody>
                    <a:bodyPr/>
                    <a:lstStyle/>
                    <a:p>
                      <a:r>
                        <a:rPr lang="en-US" sz="1300" dirty="0" err="1"/>
                        <a:t>Heliospheric</a:t>
                      </a:r>
                      <a:r>
                        <a:rPr lang="en-US" sz="1300" dirty="0"/>
                        <a:t> physics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Solar modulation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GeV – 10 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1  – 10 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ICRC 2019, 1126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1  – 10 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220809"/>
                  </a:ext>
                </a:extLst>
              </a:tr>
              <a:tr h="322235">
                <a:tc>
                  <a:txBody>
                    <a:bodyPr/>
                    <a:lstStyle/>
                    <a:p>
                      <a:r>
                        <a:rPr lang="en-US" sz="1300" dirty="0"/>
                        <a:t>Gamma-ray transients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GW follow-up and GRB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 keV–20MeV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(CGBM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 G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eV-1TeV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ECAL)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7 KeV-20MeV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0" dirty="0" err="1">
                          <a:solidFill>
                            <a:schemeClr val="tx1"/>
                          </a:solidFill>
                        </a:rPr>
                        <a:t>ApJL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 829:L20 (2016)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 keV–20MeV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(CGBM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&gt; 1 G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eV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ECAL)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8701870"/>
                  </a:ext>
                </a:extLst>
              </a:tr>
              <a:tr h="360146">
                <a:tc>
                  <a:txBody>
                    <a:bodyPr/>
                    <a:lstStyle/>
                    <a:p>
                      <a:r>
                        <a:rPr lang="en-US" sz="1300" dirty="0"/>
                        <a:t>Space weather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Relativistic electron precipitation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&gt; 1.5 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&gt; 1.5 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Geophys.Res.Lett</a:t>
                      </a:r>
                      <a:r>
                        <a:rPr lang="en-GB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,43 </a:t>
                      </a:r>
                      <a:r>
                        <a:rPr lang="en-GB" sz="105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</a:t>
                      </a:r>
                      <a:r>
                        <a:rPr lang="en-GB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 1.5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733626"/>
                  </a:ext>
                </a:extLst>
              </a:tr>
            </a:tbl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EAF29A9-FC27-6F46-B170-0C858DCEC887}"/>
              </a:ext>
            </a:extLst>
          </p:cNvPr>
          <p:cNvSpPr/>
          <p:nvPr/>
        </p:nvSpPr>
        <p:spPr>
          <a:xfrm>
            <a:off x="1898185" y="88694"/>
            <a:ext cx="8723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kumimoji="1" lang="en-US" altLang="ja-JP" sz="3200" dirty="0">
                <a:solidFill>
                  <a:srgbClr val="FF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Main Science Goals </a:t>
            </a:r>
            <a:r>
              <a:rPr kumimoji="1" lang="en-US" altLang="ja-JP" sz="3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and Status of the Analysis</a:t>
            </a:r>
            <a:endParaRPr lang="ja-JP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95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1">
            <a:extLst>
              <a:ext uri="{FF2B5EF4-FFF2-40B4-BE49-F238E27FC236}">
                <a16:creationId xmlns:a16="http://schemas.microsoft.com/office/drawing/2014/main" id="{A2E4EFF4-9BF9-2142-B53B-0A4CF175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40804"/>
            <a:ext cx="6748262" cy="6776392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9B8ADE4-9A56-B341-9EA3-7E76BC39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492876"/>
            <a:ext cx="3208867" cy="365125"/>
          </a:xfrm>
        </p:spPr>
        <p:txBody>
          <a:bodyPr/>
          <a:lstStyle/>
          <a:p>
            <a:r>
              <a:rPr lang="en-US" altLang="ja-JP"/>
              <a:t>ISEE Symposium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C5E08-A4FC-644A-9502-2C4D3499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31</a:t>
            </a:fld>
            <a:endParaRPr 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BB3AAA-1E65-1E44-BC45-01178EEA6531}"/>
              </a:ext>
            </a:extLst>
          </p:cNvPr>
          <p:cNvSpPr/>
          <p:nvPr/>
        </p:nvSpPr>
        <p:spPr>
          <a:xfrm>
            <a:off x="-9731" y="-31076"/>
            <a:ext cx="12192000" cy="6898804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5342F9-9383-2C4F-A513-62E9AD1650D2}"/>
              </a:ext>
            </a:extLst>
          </p:cNvPr>
          <p:cNvSpPr txBox="1"/>
          <p:nvPr/>
        </p:nvSpPr>
        <p:spPr>
          <a:xfrm>
            <a:off x="2032000" y="210306"/>
            <a:ext cx="8742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CALET: Summary and Future Prospects </a:t>
            </a:r>
            <a:endParaRPr kumimoji="1" lang="ja-JP" altLang="en-US" sz="3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C50D155-AF8B-C94F-B7D1-013F32EF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2022.3.2</a:t>
            </a:r>
            <a:endParaRPr 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6EAC3D7-0A27-9645-BA06-FAB150B2F97B}"/>
              </a:ext>
            </a:extLst>
          </p:cNvPr>
          <p:cNvSpPr/>
          <p:nvPr/>
        </p:nvSpPr>
        <p:spPr>
          <a:xfrm>
            <a:off x="744328" y="876522"/>
            <a:ext cx="10703339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CALET</a:t>
            </a:r>
            <a:r>
              <a:rPr lang="en-US" altLang="ja-JP" sz="2400" b="1" spc="17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was</a:t>
            </a:r>
            <a:r>
              <a:rPr lang="en-US" altLang="ja-JP" sz="2400" b="1" spc="17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successfully</a:t>
            </a:r>
            <a:r>
              <a:rPr lang="en-US" altLang="ja-JP" sz="2400" b="1" spc="17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launched</a:t>
            </a:r>
            <a:r>
              <a:rPr lang="en-US" altLang="ja-JP" sz="2400" b="1" spc="17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in 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August </a:t>
            </a:r>
            <a:r>
              <a:rPr lang="en-US" altLang="ja-JP" sz="2400" b="1" spc="-195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2015 and installed on the Japanese Experiment Module – Exposure Facility on the ISS.    </a:t>
            </a:r>
          </a:p>
          <a:p>
            <a:pPr>
              <a:lnSpc>
                <a:spcPts val="2280"/>
              </a:lnSpc>
            </a:pPr>
            <a:endParaRPr lang="en-US" altLang="ja-JP" sz="1000" b="1" dirty="0">
              <a:solidFill>
                <a:schemeClr val="bg1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More than 6 years of excellent performance and remarkable stability of the instrument since the start of data taking on Oct. 23, 2015. 	</a:t>
            </a:r>
          </a:p>
          <a:p>
            <a:pPr>
              <a:lnSpc>
                <a:spcPts val="2280"/>
              </a:lnSpc>
            </a:pPr>
            <a:endParaRPr lang="en-US" altLang="ja-JP" sz="2400" b="1" dirty="0">
              <a:solidFill>
                <a:schemeClr val="bg1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Linearity in the energy measurements established up to 10</a:t>
            </a:r>
            <a:r>
              <a:rPr lang="en-US" altLang="ja-JP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6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MIP</a:t>
            </a: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280"/>
              </a:lnSpc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en-US" altLang="ja-JP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Astropart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91, 1 – 10 (2017) ]</a:t>
            </a:r>
          </a:p>
          <a:p>
            <a:pPr>
              <a:lnSpc>
                <a:spcPts val="2280"/>
              </a:lnSpc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Continuous on-orbit calibration updates</a:t>
            </a:r>
          </a:p>
          <a:p>
            <a:pPr>
              <a:lnSpc>
                <a:spcPts val="2280"/>
              </a:lnSpc>
            </a:pPr>
            <a:endParaRPr lang="en-US" altLang="ja-JP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trigger operational for &gt; 2100 days with &gt; 85% live time fraction</a:t>
            </a:r>
          </a:p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endParaRPr lang="en-US" altLang="ja-JP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280"/>
              </a:lnSpc>
              <a:buFont typeface="Wingdings" charset="2"/>
              <a:buChar char="p"/>
            </a:pPr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number of &gt; GeV triggers  ~3.0 billion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8A456354-55CB-CE46-9EE2-05F02450B06B}"/>
              </a:ext>
            </a:extLst>
          </p:cNvPr>
          <p:cNvSpPr txBox="1"/>
          <p:nvPr/>
        </p:nvSpPr>
        <p:spPr>
          <a:xfrm>
            <a:off x="744328" y="5135511"/>
            <a:ext cx="10358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operations are approved by JAXA/NASA/ASI in March 2021</a:t>
            </a:r>
          </a:p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the end of 2024.</a:t>
            </a:r>
            <a:endParaRPr lang="en-IT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74DB86-34E7-6640-90B5-D0E93803CDF5}"/>
              </a:ext>
            </a:extLst>
          </p:cNvPr>
          <p:cNvSpPr/>
          <p:nvPr/>
        </p:nvSpPr>
        <p:spPr>
          <a:xfrm>
            <a:off x="744328" y="5937568"/>
            <a:ext cx="10030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kumimoji="1" lang="ja-JP" altLang="en-US" sz="2000" b="1" dirty="0">
                <a:solidFill>
                  <a:srgbClr val="FFC000"/>
                </a:solidFill>
                <a:latin typeface="Helvetica" pitchFamily="2" charset="0"/>
              </a:rPr>
              <a:t>＊</a:t>
            </a:r>
            <a:r>
              <a:rPr kumimoji="1" lang="en-US" altLang="ja-JP" sz="2000" b="1" dirty="0">
                <a:solidFill>
                  <a:srgbClr val="FFC000"/>
                </a:solidFill>
                <a:latin typeface="Helvetica" pitchFamily="2" charset="0"/>
              </a:rPr>
              <a:t>) We greatly appreciate JAXA staffs for perfect support of the CALET operation</a:t>
            </a:r>
          </a:p>
          <a:p>
            <a:r>
              <a:rPr kumimoji="1" lang="ja-JP" altLang="en-US" sz="2000" b="1">
                <a:solidFill>
                  <a:srgbClr val="FFC000"/>
                </a:solidFill>
                <a:latin typeface="Helvetica" pitchFamily="2" charset="0"/>
              </a:rPr>
              <a:t>　　</a:t>
            </a:r>
            <a:r>
              <a:rPr kumimoji="1" lang="en-US" altLang="ja-JP" sz="2000" b="1" dirty="0">
                <a:solidFill>
                  <a:srgbClr val="FFC000"/>
                </a:solidFill>
                <a:latin typeface="Helvetica" pitchFamily="2" charset="0"/>
              </a:rPr>
              <a:t> at the Tsukuba Space Center of JAXA !!   </a:t>
            </a:r>
            <a:endParaRPr lang="ja-JP" altLang="en-US" sz="2000">
              <a:solidFill>
                <a:srgbClr val="FFC000"/>
              </a:solidFill>
            </a:endParaRPr>
          </a:p>
        </p:txBody>
      </p:sp>
      <p:sp>
        <p:nvSpPr>
          <p:cNvPr id="11" name="Right Arrow 17">
            <a:extLst>
              <a:ext uri="{FF2B5EF4-FFF2-40B4-BE49-F238E27FC236}">
                <a16:creationId xmlns:a16="http://schemas.microsoft.com/office/drawing/2014/main" id="{E6889AC5-AF84-DD4F-8A75-FAA2D7ED4AC9}"/>
              </a:ext>
            </a:extLst>
          </p:cNvPr>
          <p:cNvSpPr/>
          <p:nvPr/>
        </p:nvSpPr>
        <p:spPr>
          <a:xfrm>
            <a:off x="2475900" y="2987389"/>
            <a:ext cx="491937" cy="259049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bg1">
                  <a:lumMod val="8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92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7BCBEF3-4C8A-E24D-A54D-78BF59AE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1C233F8-2BD6-8043-825A-ADFD57E8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0A9838-4D99-A549-A987-8453941FB357}"/>
              </a:ext>
            </a:extLst>
          </p:cNvPr>
          <p:cNvSpPr/>
          <p:nvPr/>
        </p:nvSpPr>
        <p:spPr>
          <a:xfrm>
            <a:off x="3454400" y="123322"/>
            <a:ext cx="4831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latin typeface="Helvetica" pitchFamily="2" charset="0"/>
              </a:rPr>
              <a:t>Overview of CALET Payload </a:t>
            </a:r>
            <a:endParaRPr lang="ja-JP" altLang="en-US" sz="2800" dirty="0">
              <a:latin typeface="Helvetica" pitchFamily="2" charset="0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29476A93-1976-EC44-940F-BBE03B113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512882"/>
              </p:ext>
            </p:extLst>
          </p:nvPr>
        </p:nvGraphicFramePr>
        <p:xfrm>
          <a:off x="1043046" y="986930"/>
          <a:ext cx="4165949" cy="5455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5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8002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CAL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442"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Charge Detector (CHD)</a:t>
                      </a:r>
                    </a:p>
                    <a:p>
                      <a:r>
                        <a:rPr lang="ja-JP" altLang="en-US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Imaging Calorimeter (IMC)</a:t>
                      </a:r>
                    </a:p>
                    <a:p>
                      <a:r>
                        <a:rPr lang="ja-JP" altLang="en-US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Total Absorption</a:t>
                      </a:r>
                      <a:r>
                        <a:rPr lang="ja-JP" altLang="en-US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chemeClr val="accent2"/>
                          </a:solidFill>
                          <a:latin typeface="+mn-ea"/>
                          <a:ea typeface="+mn-ea"/>
                        </a:rPr>
                        <a:t>Calorimeter (TASC)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CGBM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573"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Hard X-ray Monitor (HXM) x 2</a:t>
                      </a:r>
                    </a:p>
                    <a:p>
                      <a:r>
                        <a:rPr lang="ja-JP" altLang="en-US" sz="1400" dirty="0">
                          <a:latin typeface="+mn-ea"/>
                          <a:ea typeface="+mn-ea"/>
                        </a:rPr>
                        <a:t>　　　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LaBr</a:t>
                      </a:r>
                      <a:r>
                        <a:rPr lang="en-US" altLang="ja-JP" sz="1400" baseline="-250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 : 7keV</a:t>
                      </a:r>
                      <a:r>
                        <a:rPr lang="ja-JP" altLang="en-US" sz="1400" dirty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1MeV</a:t>
                      </a:r>
                    </a:p>
                    <a:p>
                      <a:r>
                        <a:rPr lang="ja-JP" altLang="en-US" sz="1400" b="1" dirty="0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Soft γ-ray Monitor (SGM)</a:t>
                      </a:r>
                      <a:endParaRPr kumimoji="1" lang="ja-JP" altLang="en-US" sz="1400" b="1" dirty="0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　　　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BGO</a:t>
                      </a:r>
                      <a:r>
                        <a:rPr kumimoji="1" lang="ja-JP" altLang="en-US" sz="1400" baseline="0" dirty="0">
                          <a:latin typeface="+mn-ea"/>
                          <a:ea typeface="+mn-ea"/>
                        </a:rPr>
                        <a:t> ： 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100keV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～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20MeV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Data Processing &amp; Power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5573"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Mission Data Controller</a:t>
                      </a:r>
                      <a:r>
                        <a:rPr lang="ja-JP" altLang="en-US" sz="1400" b="1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(MDC)</a:t>
                      </a:r>
                    </a:p>
                    <a:p>
                      <a:r>
                        <a:rPr lang="ja-JP" altLang="en-US" sz="1400">
                          <a:latin typeface="+mn-ea"/>
                          <a:ea typeface="+mn-ea"/>
                        </a:rPr>
                        <a:t>　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CPU, telemetry, power, trigger etc.</a:t>
                      </a:r>
                    </a:p>
                    <a:p>
                      <a:r>
                        <a:rPr kumimoji="1" lang="ja-JP" altLang="en-US" sz="1400" b="1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kumimoji="1" lang="en-US" altLang="ja-JP" sz="1400" b="1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HV-BOX (Italian contribution)</a:t>
                      </a:r>
                    </a:p>
                    <a:p>
                      <a:r>
                        <a:rPr kumimoji="1" lang="ja-JP" altLang="en-US" sz="1400"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HV supply</a:t>
                      </a:r>
                      <a:r>
                        <a:rPr kumimoji="1" lang="ja-JP" altLang="en-US" sz="1400"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1400" dirty="0">
                          <a:latin typeface="+mn-ea"/>
                          <a:ea typeface="+mn-ea"/>
                        </a:rPr>
                        <a:t>PMT</a:t>
                      </a:r>
                      <a:r>
                        <a:rPr kumimoji="1" lang="en-US" altLang="ja-JP" sz="1400" baseline="0" dirty="0">
                          <a:latin typeface="+mn-ea"/>
                          <a:ea typeface="+mn-ea"/>
                        </a:rPr>
                        <a:t>:68ch, APD:22ch</a:t>
                      </a:r>
                      <a:r>
                        <a:rPr kumimoji="1" lang="ja-JP" altLang="en-US" sz="140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Support Sensors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5573">
                <a:tc>
                  <a:txBody>
                    <a:bodyPr/>
                    <a:lstStyle/>
                    <a:p>
                      <a:r>
                        <a:rPr lang="ja-JP" alt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Advanced</a:t>
                      </a:r>
                      <a:r>
                        <a:rPr lang="ja-JP" alt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lang="en-US" altLang="ja-JP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Stellar Compass (ASC)</a:t>
                      </a:r>
                    </a:p>
                    <a:p>
                      <a:r>
                        <a:rPr lang="ja-JP" altLang="en-US" sz="1400">
                          <a:latin typeface="+mn-ea"/>
                          <a:ea typeface="+mn-ea"/>
                        </a:rPr>
                        <a:t>　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Directional measurement </a:t>
                      </a:r>
                    </a:p>
                    <a:p>
                      <a:r>
                        <a:rPr lang="ja-JP" alt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・</a:t>
                      </a:r>
                      <a:r>
                        <a:rPr lang="en-US" altLang="ja-JP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GPS Receiver</a:t>
                      </a:r>
                      <a:r>
                        <a:rPr lang="ja-JP" alt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(GPSR)</a:t>
                      </a:r>
                    </a:p>
                    <a:p>
                      <a:r>
                        <a:rPr lang="ja-JP" altLang="en-US" sz="1400">
                          <a:latin typeface="+mn-ea"/>
                          <a:ea typeface="+mn-ea"/>
                        </a:rPr>
                        <a:t>　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Time stamp of triggered event</a:t>
                      </a:r>
                      <a:r>
                        <a:rPr lang="ja-JP" altLang="en-US" sz="140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&lt;1ms</a:t>
                      </a:r>
                      <a:r>
                        <a:rPr lang="ja-JP" altLang="en-US" sz="1400" dirty="0">
                          <a:latin typeface="+mn-ea"/>
                          <a:ea typeface="+mn-ea"/>
                        </a:rPr>
                        <a:t>）</a:t>
                      </a:r>
                      <a:endParaRPr lang="en-US" altLang="ja-JP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4612839-19C8-A240-A0A3-C14A58E4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pic>
        <p:nvPicPr>
          <p:cNvPr id="60" name="Picture 10">
            <a:extLst>
              <a:ext uri="{FF2B5EF4-FFF2-40B4-BE49-F238E27FC236}">
                <a16:creationId xmlns:a16="http://schemas.microsoft.com/office/drawing/2014/main" id="{714B42EF-AFDF-B14C-8CAB-A967E547F3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66670" cy="7698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B740A83-3618-154F-B7EC-2EF6BF84F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29" y="867920"/>
            <a:ext cx="5408341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0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96" name="Line 7"/>
          <p:cNvSpPr>
            <a:spLocks noChangeShapeType="1"/>
          </p:cNvSpPr>
          <p:nvPr/>
        </p:nvSpPr>
        <p:spPr bwMode="auto">
          <a:xfrm flipV="1">
            <a:off x="473336" y="631934"/>
            <a:ext cx="11718664" cy="13667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l"/>
            <a:endParaRPr lang="ja-JP" alt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" name="Picture 2" descr="D:\A Science Projects\CALET\Logo\caletlogo_v0801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5" y="-7254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648200" y="6492876"/>
            <a:ext cx="3112578" cy="365125"/>
          </a:xfrm>
        </p:spPr>
        <p:txBody>
          <a:bodyPr/>
          <a:lstStyle/>
          <a:p>
            <a:r>
              <a:rPr lang="en-US"/>
              <a:t>ISEE Symposium</a:t>
            </a:r>
            <a:endParaRPr lang="en-US" dirty="0"/>
          </a:p>
        </p:txBody>
      </p:sp>
      <p:graphicFrame>
        <p:nvGraphicFramePr>
          <p:cNvPr id="60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040080"/>
              </p:ext>
            </p:extLst>
          </p:nvPr>
        </p:nvGraphicFramePr>
        <p:xfrm>
          <a:off x="885851" y="3882685"/>
          <a:ext cx="10476621" cy="2754154"/>
        </p:xfrm>
        <a:graphic>
          <a:graphicData uri="http://schemas.openxmlformats.org/drawingml/2006/table">
            <a:tbl>
              <a:tblPr firstRow="1" bandRow="1"/>
              <a:tblGrid>
                <a:gridCol w="1048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8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3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5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2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en-US" altLang="ja-JP" sz="1400" b="0" dirty="0">
                          <a:solidFill>
                            <a:srgbClr val="FFFF00"/>
                          </a:solidFill>
                        </a:rPr>
                        <a:t>              CHD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rgbClr val="FFFF00"/>
                          </a:solidFill>
                        </a:rPr>
                        <a:t> (Charge Detector)</a:t>
                      </a:r>
                      <a:endParaRPr kumimoji="1" lang="ja-JP" altLang="en-US" sz="1400" b="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en-US" altLang="ja-JP" sz="1400" b="0" dirty="0">
                          <a:solidFill>
                            <a:srgbClr val="FFFF00"/>
                          </a:solidFill>
                        </a:rPr>
                        <a:t>               IMC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rgbClr val="FFFF00"/>
                          </a:solidFill>
                        </a:rPr>
                        <a:t>(Imaging Calorimeter)</a:t>
                      </a:r>
                      <a:endParaRPr kumimoji="1" lang="ja-JP" altLang="en-US" sz="1400" b="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FF00"/>
                          </a:solidFill>
                        </a:rPr>
                        <a:t>TASC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rgbClr val="FFFF00"/>
                          </a:solidFill>
                        </a:rPr>
                        <a:t>(Total Absorption</a:t>
                      </a:r>
                      <a:r>
                        <a:rPr kumimoji="1" lang="en-US" altLang="ja-JP" sz="1400" b="0" baseline="0" dirty="0">
                          <a:solidFill>
                            <a:srgbClr val="FFFF00"/>
                          </a:solidFill>
                        </a:rPr>
                        <a:t> Calorimeter)</a:t>
                      </a:r>
                      <a:endParaRPr kumimoji="1" lang="ja-JP" altLang="en-US" sz="1400" b="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94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/>
                        <a:t>Measure</a:t>
                      </a:r>
                      <a:endParaRPr kumimoji="1" lang="ja-JP" altLang="en-US" sz="1400" b="1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ja-JP" sz="1400" b="1" dirty="0"/>
                        <a:t> Charge (Z=1-40)</a:t>
                      </a:r>
                      <a:endParaRPr kumimoji="1" lang="ja-JP" altLang="en-US" sz="1400" b="1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/>
                        <a:t>Tracking</a:t>
                      </a:r>
                      <a:r>
                        <a:rPr lang="en-US" altLang="ja-JP" sz="1400" b="1" baseline="0" dirty="0"/>
                        <a:t> </a:t>
                      </a:r>
                      <a:r>
                        <a:rPr lang="en-US" altLang="ja-JP" sz="1400" b="1" dirty="0"/>
                        <a:t>, Particle ID</a:t>
                      </a:r>
                      <a:endParaRPr kumimoji="1" lang="ja-JP" altLang="en-US" sz="1400" b="1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ja-JP" sz="1400" b="1" dirty="0"/>
                        <a:t>Energy, e/p</a:t>
                      </a:r>
                      <a:r>
                        <a:rPr lang="en-US" altLang="ja-JP" sz="1400" b="1" baseline="0" dirty="0"/>
                        <a:t> Separation </a:t>
                      </a:r>
                      <a:endParaRPr kumimoji="1" lang="ja-JP" altLang="en-US" sz="1400" b="1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/>
                        <a:t>Geometry</a:t>
                      </a:r>
                    </a:p>
                    <a:p>
                      <a:pPr algn="ctr"/>
                      <a:r>
                        <a:rPr kumimoji="1" lang="en-US" altLang="ja-JP" sz="1400" b="1" dirty="0"/>
                        <a:t>(Material)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ja-JP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Plastic Scintillator</a:t>
                      </a:r>
                    </a:p>
                    <a:p>
                      <a:pPr algn="ctr"/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  14 paddles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 2 layers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(X,Y): 28 paddles</a:t>
                      </a:r>
                    </a:p>
                    <a:p>
                      <a:pPr algn="ctr"/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Paddle Size: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32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x 10 x 450 mm</a:t>
                      </a:r>
                      <a:r>
                        <a:rPr lang="en-US" altLang="ja-JP" sz="14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448 </a:t>
                      </a:r>
                      <a:r>
                        <a:rPr lang="en-US" altLang="ja-JP" sz="1400" b="1" dirty="0" err="1">
                          <a:solidFill>
                            <a:schemeClr val="tx1"/>
                          </a:solidFill>
                        </a:rPr>
                        <a:t>Scifi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 x 16 layers (X,Y)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7168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ja-JP" sz="1400" b="1" baseline="0" dirty="0" err="1">
                          <a:solidFill>
                            <a:schemeClr val="tx1"/>
                          </a:solidFill>
                        </a:rPr>
                        <a:t>Scifi</a:t>
                      </a:r>
                      <a:endParaRPr lang="en-US" altLang="ja-JP" sz="14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7 W layers (3X</a:t>
                      </a:r>
                      <a:r>
                        <a:rPr lang="en-US" altLang="ja-JP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): 0.2X</a:t>
                      </a:r>
                      <a:r>
                        <a:rPr lang="en-US" altLang="ja-JP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x 5 + 1X</a:t>
                      </a:r>
                      <a:r>
                        <a:rPr lang="en-US" altLang="ja-JP" sz="14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x2</a:t>
                      </a:r>
                      <a:endParaRPr lang="en-US" altLang="ja-JP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400" b="1" dirty="0" err="1">
                          <a:solidFill>
                            <a:schemeClr val="tx1"/>
                          </a:solidFill>
                        </a:rPr>
                        <a:t>Scifi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</a:rPr>
                        <a:t> size 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: 1 x 1 x 448 mm</a:t>
                      </a:r>
                      <a:r>
                        <a:rPr kumimoji="1" lang="en-US" altLang="ja-JP" sz="14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16 PWO logs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x 12 layers (</a:t>
                      </a:r>
                      <a:r>
                        <a:rPr lang="en-US" altLang="ja-JP" sz="1400" b="1" baseline="0" dirty="0" err="1">
                          <a:solidFill>
                            <a:schemeClr val="tx1"/>
                          </a:solidFill>
                        </a:rPr>
                        <a:t>x,y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): 192 logs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 log size: 19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</a:rPr>
                        <a:t> x 20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 x 326 mm</a:t>
                      </a:r>
                      <a:r>
                        <a:rPr kumimoji="1" lang="en-US" altLang="ja-JP" sz="14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ja-JP" sz="14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 Total Thickness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</a:rPr>
                        <a:t>27 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altLang="ja-JP" sz="1400" b="1" baseline="-25000" dirty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</a:rPr>
                        <a:t>, ~1.2 </a:t>
                      </a:r>
                      <a:r>
                        <a:rPr lang="en-US" altLang="ja-JP" sz="1400" b="1" baseline="0" dirty="0" err="1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altLang="ja-JP" sz="1400" b="1" baseline="-250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altLang="ja-JP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36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/>
                        <a:t>Readout</a:t>
                      </a:r>
                      <a:endParaRPr kumimoji="1" lang="ja-JP" altLang="en-US" sz="1400" b="1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PMT+CSA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64-anode PMT</a:t>
                      </a:r>
                    </a:p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+ ASIC (VA32-HDR)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APD/PD+CSA</a:t>
                      </a:r>
                    </a:p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</a:rPr>
                        <a:t>PMT+CSA (for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</a:rPr>
                        <a:t> Trigger)@top layer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1" name="テキスト ボックス 100"/>
          <p:cNvSpPr txBox="1"/>
          <p:nvPr/>
        </p:nvSpPr>
        <p:spPr>
          <a:xfrm flipH="1">
            <a:off x="4022572" y="77484"/>
            <a:ext cx="755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Helvetica" charset="0"/>
                <a:ea typeface="Helvetica" charset="0"/>
                <a:cs typeface="Helvetica" charset="0"/>
              </a:rPr>
              <a:t>CALET Detector: Calorimeter  </a:t>
            </a:r>
            <a:endParaRPr kumimoji="1" lang="ja-JP" alt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D254-8C40-874C-85E8-21BED3F626DE}" type="slidenum">
              <a:rPr lang="en-US" smtClean="0"/>
              <a:t>5</a:t>
            </a:fld>
            <a:endParaRPr 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35D0656-111D-3B48-9DAB-1DF66785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2022/3/2</a:t>
            </a:r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B33F0C4-6F50-BC4D-B4A7-085A8542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49" y="790943"/>
            <a:ext cx="6134100" cy="2946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972A961-F8E6-CC49-A487-46F21A5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51" y="842042"/>
            <a:ext cx="3683074" cy="29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3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403506" y="83412"/>
            <a:ext cx="641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omic Sans MS"/>
                <a:cs typeface="Comic Sans MS"/>
              </a:rPr>
              <a:t> </a:t>
            </a:r>
            <a:r>
              <a:rPr kumimoji="1" lang="en-US" altLang="ja-JP" sz="2800" dirty="0">
                <a:latin typeface="Helvetica"/>
                <a:cs typeface="Helvetica"/>
              </a:rPr>
              <a:t>CALET Calorimeter and Capability 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822807" y="1011094"/>
            <a:ext cx="5573098" cy="3459403"/>
            <a:chOff x="232053" y="1361609"/>
            <a:chExt cx="4983748" cy="311076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53" y="1367263"/>
              <a:ext cx="4983748" cy="3105108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233603" y="1361609"/>
              <a:ext cx="16129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FF1B0C"/>
                  </a:solidFill>
                  <a:latin typeface="Helvetica"/>
                  <a:cs typeface="Helvetica"/>
                </a:rPr>
                <a:t>1 </a:t>
              </a:r>
              <a:r>
                <a:rPr kumimoji="1" lang="en-US" altLang="ja-JP" sz="1050" b="1" dirty="0" err="1">
                  <a:solidFill>
                    <a:srgbClr val="FF1B0C"/>
                  </a:solidFill>
                  <a:latin typeface="Helvetica"/>
                  <a:cs typeface="Helvetica"/>
                </a:rPr>
                <a:t>TeV</a:t>
              </a:r>
              <a:r>
                <a:rPr kumimoji="1" lang="en-US" altLang="ja-JP" sz="1050" b="1" dirty="0">
                  <a:solidFill>
                    <a:srgbClr val="FF1B0C"/>
                  </a:solidFill>
                  <a:latin typeface="Helvetica"/>
                  <a:cs typeface="Helvetica"/>
                </a:rPr>
                <a:t> electron shower</a:t>
              </a:r>
              <a:endParaRPr kumimoji="1" lang="ja-JP" altLang="en-US" sz="1050" b="1" dirty="0">
                <a:solidFill>
                  <a:srgbClr val="FF1B0C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1772183" y="1655421"/>
              <a:ext cx="2135448" cy="1043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2175539" y="1414353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45 cm</a:t>
              </a:r>
              <a:endParaRPr kumimoji="1" lang="ja-JP" altLang="en-US" sz="1200" dirty="0"/>
            </a:p>
          </p:txBody>
        </p:sp>
      </p:grpSp>
      <p:sp>
        <p:nvSpPr>
          <p:cNvPr id="22" name="正方形/長方形 21"/>
          <p:cNvSpPr/>
          <p:nvPr/>
        </p:nvSpPr>
        <p:spPr>
          <a:xfrm>
            <a:off x="1761204" y="741456"/>
            <a:ext cx="9704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altLang="ja-JP" sz="1600" dirty="0">
                <a:latin typeface="Comic Sans MS"/>
                <a:cs typeface="Comic Sans MS"/>
              </a:rPr>
              <a:t>Field of view: ~ 45 degrees  (from the zenith)  Geometrical Factor: ~ 1,040 cm</a:t>
            </a:r>
            <a:r>
              <a:rPr lang="en-US" altLang="ja-JP" sz="1600" baseline="30000" dirty="0">
                <a:latin typeface="Comic Sans MS"/>
                <a:cs typeface="Comic Sans MS"/>
              </a:rPr>
              <a:t>2</a:t>
            </a:r>
            <a:r>
              <a:rPr lang="en-US" altLang="ja-JP" sz="1600" dirty="0">
                <a:latin typeface="Comic Sans MS"/>
                <a:cs typeface="Comic Sans MS"/>
              </a:rPr>
              <a:t>sr (for electrons)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648200" y="6555338"/>
            <a:ext cx="3191933" cy="302663"/>
          </a:xfrm>
        </p:spPr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BBC889DF-CE79-FE4E-86DE-91D5CB30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558204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0DECC09-0C11-0F45-97C2-F6482A3E84E5}"/>
              </a:ext>
            </a:extLst>
          </p:cNvPr>
          <p:cNvGrpSpPr/>
          <p:nvPr/>
        </p:nvGrpSpPr>
        <p:grpSpPr>
          <a:xfrm>
            <a:off x="144006" y="4610066"/>
            <a:ext cx="8448898" cy="2076658"/>
            <a:chOff x="0" y="4425817"/>
            <a:chExt cx="8448898" cy="2076658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E896CE1-A692-ED4B-AFD1-B1C56CA46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437932"/>
              <a:ext cx="4398215" cy="2064543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4D2EA6B-3D2F-DF45-9C4C-6F07F836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000" y="4425817"/>
              <a:ext cx="4377762" cy="2054943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DEDA53DE-0426-2A4B-A993-EF63D5A60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16"/>
            <a:stretch/>
          </p:blipFill>
          <p:spPr>
            <a:xfrm>
              <a:off x="4073631" y="4437932"/>
              <a:ext cx="4375267" cy="203720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F86BC855-E8E0-C542-B2B8-FA84DA073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"/>
            <a:stretch/>
          </p:blipFill>
          <p:spPr>
            <a:xfrm>
              <a:off x="6071360" y="4451732"/>
              <a:ext cx="2008079" cy="2023400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57A9B6-FFC4-AA46-9369-57D1383053E5}"/>
              </a:ext>
            </a:extLst>
          </p:cNvPr>
          <p:cNvSpPr/>
          <p:nvPr/>
        </p:nvSpPr>
        <p:spPr>
          <a:xfrm>
            <a:off x="257596" y="4347452"/>
            <a:ext cx="1918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Electron, </a:t>
            </a:r>
            <a:r>
              <a:rPr kumimoji="1"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=3.05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067C91-3560-5E4A-BFF1-909D8D194723}"/>
              </a:ext>
            </a:extLst>
          </p:cNvPr>
          <p:cNvSpPr/>
          <p:nvPr/>
        </p:nvSpPr>
        <p:spPr>
          <a:xfrm>
            <a:off x="2120399" y="4330928"/>
            <a:ext cx="2245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Gamma-ray, </a:t>
            </a:r>
            <a:r>
              <a:rPr kumimoji="1"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=44.3 GeV 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305B46B-E3B9-9147-B308-6C953C2EE1E0}"/>
              </a:ext>
            </a:extLst>
          </p:cNvPr>
          <p:cNvSpPr/>
          <p:nvPr/>
        </p:nvSpPr>
        <p:spPr>
          <a:xfrm>
            <a:off x="4326932" y="4343043"/>
            <a:ext cx="21002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Proton, </a:t>
            </a:r>
            <a:r>
              <a:rPr kumimoji="1"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TASC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=2.89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E961791-A87C-E54A-9B22-6CCB85807E33}"/>
              </a:ext>
            </a:extLst>
          </p:cNvPr>
          <p:cNvSpPr/>
          <p:nvPr/>
        </p:nvSpPr>
        <p:spPr>
          <a:xfrm>
            <a:off x="6436929" y="4343143"/>
            <a:ext cx="1765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Iron, </a:t>
            </a:r>
            <a:r>
              <a:rPr kumimoji="1" lang="en-US" altLang="ja-JP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TASC 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=9.3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C7A4C8A-9FB5-A247-AD0B-C6B8B3CA00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883" y="4622181"/>
            <a:ext cx="3285295" cy="2149892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46027A1-FF94-0548-BA55-A8352BE57371}"/>
              </a:ext>
            </a:extLst>
          </p:cNvPr>
          <p:cNvSpPr txBox="1"/>
          <p:nvPr/>
        </p:nvSpPr>
        <p:spPr>
          <a:xfrm>
            <a:off x="8324652" y="4343042"/>
            <a:ext cx="3882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Event Display: Electron Candidate (&gt;100 GeV)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C962B7D7-BA82-5946-9593-AC4076B651E7}"/>
              </a:ext>
            </a:extLst>
          </p:cNvPr>
          <p:cNvSpPr txBox="1"/>
          <p:nvPr/>
        </p:nvSpPr>
        <p:spPr>
          <a:xfrm>
            <a:off x="6669655" y="1075277"/>
            <a:ext cx="5189897" cy="1015663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CHD – Charge Detector</a:t>
            </a:r>
          </a:p>
          <a:p>
            <a:r>
              <a:rPr lang="en-US" sz="1400" dirty="0"/>
              <a:t>  -   2 layers x 14 plastic scintillating paddles</a:t>
            </a:r>
          </a:p>
          <a:p>
            <a:r>
              <a:rPr lang="en-US" sz="1400" dirty="0"/>
              <a:t>  -   single element charge ID from p to Fe and above (Z = 40)</a:t>
            </a:r>
          </a:p>
          <a:p>
            <a:r>
              <a:rPr lang="en-US" altLang="ja-JP" sz="1400" dirty="0">
                <a:solidFill>
                  <a:srgbClr val="001044"/>
                </a:solidFill>
                <a:latin typeface="+mj-lt"/>
                <a:ea typeface="Helvetica" charset="0"/>
                <a:cs typeface="Helvetica" charset="0"/>
              </a:rPr>
              <a:t>  -   charge resolution ~0.1-0.3 e</a:t>
            </a:r>
            <a:endParaRPr lang="en-US" sz="2000" dirty="0">
              <a:latin typeface="+mj-lt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BF23A22-858D-B44B-8868-5A16B36E59B8}"/>
              </a:ext>
            </a:extLst>
          </p:cNvPr>
          <p:cNvSpPr txBox="1"/>
          <p:nvPr/>
        </p:nvSpPr>
        <p:spPr>
          <a:xfrm>
            <a:off x="6669655" y="2180015"/>
            <a:ext cx="5189897" cy="1077218"/>
          </a:xfrm>
          <a:prstGeom prst="rect">
            <a:avLst/>
          </a:prstGeom>
          <a:solidFill>
            <a:schemeClr val="bg1"/>
          </a:solidFill>
          <a:ln w="635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IMC – Imaging Calorimeter   </a:t>
            </a:r>
          </a:p>
          <a:p>
            <a:r>
              <a:rPr lang="fr-FR" sz="1600" dirty="0">
                <a:solidFill>
                  <a:prstClr val="black"/>
                </a:solidFill>
              </a:rPr>
              <a:t>  -  </a:t>
            </a:r>
            <a:r>
              <a:rPr lang="fr-FR" sz="1400" dirty="0" err="1">
                <a:solidFill>
                  <a:prstClr val="black"/>
                </a:solidFill>
              </a:rPr>
              <a:t>Scifi</a:t>
            </a:r>
            <a:r>
              <a:rPr lang="fr-FR" sz="1400" dirty="0">
                <a:solidFill>
                  <a:prstClr val="black"/>
                </a:solidFill>
              </a:rPr>
              <a:t> + </a:t>
            </a:r>
            <a:r>
              <a:rPr lang="fr-FR" sz="1400" dirty="0" err="1">
                <a:solidFill>
                  <a:prstClr val="black"/>
                </a:solidFill>
              </a:rPr>
              <a:t>Tungsten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absorbers</a:t>
            </a:r>
            <a:r>
              <a:rPr lang="fr-FR" sz="1400" dirty="0">
                <a:solidFill>
                  <a:prstClr val="black"/>
                </a:solidFill>
              </a:rPr>
              <a:t>:</a:t>
            </a:r>
            <a:r>
              <a:rPr lang="fr-FR" dirty="0">
                <a:solidFill>
                  <a:prstClr val="black"/>
                </a:solidFill>
              </a:rPr>
              <a:t>  3 X</a:t>
            </a:r>
            <a:r>
              <a:rPr lang="fr-FR" baseline="-25000" dirty="0">
                <a:solidFill>
                  <a:prstClr val="black"/>
                </a:solidFill>
              </a:rPr>
              <a:t>0</a:t>
            </a:r>
            <a:r>
              <a:rPr lang="fr-FR" b="1" dirty="0">
                <a:solidFill>
                  <a:prstClr val="black"/>
                </a:solidFill>
              </a:rPr>
              <a:t>  </a:t>
            </a:r>
            <a:r>
              <a:rPr lang="fr-FR" sz="1400" dirty="0">
                <a:solidFill>
                  <a:prstClr val="black"/>
                </a:solidFill>
              </a:rPr>
              <a:t>at normal incidence</a:t>
            </a:r>
            <a:endParaRPr lang="en-US" dirty="0"/>
          </a:p>
          <a:p>
            <a:r>
              <a:rPr lang="en-US" sz="1400" dirty="0"/>
              <a:t>  -   8 x 2 x 448 plastic scintillating fibers (1mm) </a:t>
            </a:r>
            <a:r>
              <a:rPr lang="en-US" sz="1400" b="1" dirty="0"/>
              <a:t>readout individually</a:t>
            </a:r>
          </a:p>
          <a:p>
            <a:r>
              <a:rPr lang="en-US" sz="1400" b="1" dirty="0"/>
              <a:t>  -   Tracking</a:t>
            </a:r>
            <a:r>
              <a:rPr lang="en-US" sz="1400" dirty="0"/>
              <a:t> </a:t>
            </a:r>
            <a:r>
              <a:rPr lang="en-US" altLang="ja-JP" sz="1200" dirty="0">
                <a:solidFill>
                  <a:srgbClr val="001044"/>
                </a:solidFill>
                <a:latin typeface="Helvetica" charset="0"/>
                <a:ea typeface="Helvetica" charset="0"/>
                <a:cs typeface="Helvetica" charset="0"/>
              </a:rPr>
              <a:t>( ~0.1° angular resolution)</a:t>
            </a:r>
            <a:r>
              <a:rPr lang="en-US" sz="1400" dirty="0"/>
              <a:t> + </a:t>
            </a:r>
            <a:r>
              <a:rPr lang="en-US" sz="1400" b="1" dirty="0"/>
              <a:t>Shower imaging</a:t>
            </a: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7457E30C-A148-AE48-9719-4159F166AC53}"/>
              </a:ext>
            </a:extLst>
          </p:cNvPr>
          <p:cNvSpPr txBox="1"/>
          <p:nvPr/>
        </p:nvSpPr>
        <p:spPr>
          <a:xfrm>
            <a:off x="6648750" y="3337702"/>
            <a:ext cx="5210802" cy="1015663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TASC – Total Absorption Calorimeter  </a:t>
            </a:r>
            <a:r>
              <a:rPr lang="en-US" altLang="ja-JP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27 </a:t>
            </a:r>
            <a:r>
              <a:rPr lang="fr-FR" dirty="0">
                <a:solidFill>
                  <a:prstClr val="black"/>
                </a:solidFill>
              </a:rPr>
              <a:t>X</a:t>
            </a:r>
            <a:r>
              <a:rPr lang="fr-FR" baseline="-25000" dirty="0">
                <a:solidFill>
                  <a:prstClr val="black"/>
                </a:solidFill>
              </a:rPr>
              <a:t>0,  </a:t>
            </a:r>
            <a:r>
              <a:rPr lang="fr-FR" dirty="0">
                <a:solidFill>
                  <a:srgbClr val="000000"/>
                </a:solidFill>
              </a:rPr>
              <a:t>1.2</a:t>
            </a:r>
            <a:r>
              <a:rPr lang="fr-FR" dirty="0">
                <a:solidFill>
                  <a:srgbClr val="000000"/>
                </a:solidFill>
                <a:latin typeface="Symbol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Symbol"/>
              </a:rPr>
              <a:t>l</a:t>
            </a:r>
            <a:r>
              <a:rPr lang="fr-FR" baseline="-25000" dirty="0" err="1">
                <a:solidFill>
                  <a:srgbClr val="000000"/>
                </a:solidFill>
                <a:latin typeface="Symbol"/>
              </a:rPr>
              <a:t>I</a:t>
            </a:r>
            <a:r>
              <a:rPr lang="fr-FR" baseline="-25000" dirty="0">
                <a:solidFill>
                  <a:prstClr val="black"/>
                </a:solidFill>
                <a:latin typeface="Symbol"/>
              </a:rPr>
              <a:t> </a:t>
            </a:r>
            <a:endParaRPr lang="en-US" dirty="0"/>
          </a:p>
          <a:p>
            <a:r>
              <a:rPr lang="en-US" sz="1400" dirty="0"/>
              <a:t>  -  6 x 2 x 16 lead tungstate (PbWO</a:t>
            </a:r>
            <a:r>
              <a:rPr lang="en-US" sz="1400" baseline="-25000" dirty="0"/>
              <a:t>4</a:t>
            </a:r>
            <a:r>
              <a:rPr lang="en-US" sz="1400" dirty="0"/>
              <a:t>) logs</a:t>
            </a:r>
          </a:p>
          <a:p>
            <a:pPr>
              <a:buSzPct val="120000"/>
              <a:defRPr/>
            </a:pPr>
            <a:r>
              <a:rPr lang="en-US" altLang="ja-JP" sz="1400" b="1" dirty="0"/>
              <a:t>  - Energy resolution: </a:t>
            </a:r>
            <a:r>
              <a:rPr lang="en-US" altLang="ja-JP" sz="1400" dirty="0"/>
              <a:t> ~2 % (&gt;10GeV) for e , </a:t>
            </a:r>
            <a:r>
              <a:rPr lang="en-US" altLang="ja-JP" sz="1400" dirty="0" err="1"/>
              <a:t>γ</a:t>
            </a:r>
            <a:r>
              <a:rPr lang="en-US" altLang="ja-JP" sz="1400" b="1" dirty="0"/>
              <a:t>    </a:t>
            </a:r>
            <a:r>
              <a:rPr lang="en-US" altLang="ja-JP" sz="1400" dirty="0"/>
              <a:t>~30-35% for p, nuclei</a:t>
            </a:r>
            <a:r>
              <a:rPr lang="en-US" altLang="ja-JP" sz="1400" b="1" dirty="0"/>
              <a:t>       </a:t>
            </a:r>
            <a:r>
              <a:rPr lang="en-US" altLang="ja-JP" sz="1400" dirty="0"/>
              <a:t>                                 </a:t>
            </a:r>
          </a:p>
          <a:p>
            <a:pPr>
              <a:defRPr/>
            </a:pPr>
            <a:r>
              <a:rPr lang="en-US" altLang="ja-JP" sz="1400" b="1" dirty="0"/>
              <a:t> -  e/p separation: </a:t>
            </a:r>
            <a:r>
              <a:rPr lang="en-US" altLang="ja-JP" sz="1400" dirty="0"/>
              <a:t>~10</a:t>
            </a:r>
            <a:r>
              <a:rPr lang="en-US" altLang="ja-JP" sz="1400" baseline="30000" dirty="0"/>
              <a:t>-5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37316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番号プレースホルダー 2">
            <a:extLst>
              <a:ext uri="{FF2B5EF4-FFF2-40B4-BE49-F238E27FC236}">
                <a16:creationId xmlns:a16="http://schemas.microsoft.com/office/drawing/2014/main" id="{B0892B47-A7D9-984F-A38C-27D64263E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A6A1BEA-FF32-184C-9DCE-99780973157D}" type="slidenum">
              <a:rPr lang="en-US" altLang="ja-JP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ja-JP" sz="12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4" name="object 21">
            <a:extLst>
              <a:ext uri="{FF2B5EF4-FFF2-40B4-BE49-F238E27FC236}">
                <a16:creationId xmlns:a16="http://schemas.microsoft.com/office/drawing/2014/main" id="{4D6C2EF7-D066-8B4B-A8F4-84CB67DF2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0633"/>
              </p:ext>
            </p:extLst>
          </p:nvPr>
        </p:nvGraphicFramePr>
        <p:xfrm>
          <a:off x="1264504" y="3775368"/>
          <a:ext cx="9662991" cy="2994212"/>
        </p:xfrm>
        <a:graphic>
          <a:graphicData uri="http://schemas.openxmlformats.org/drawingml/2006/table">
            <a:tbl>
              <a:tblPr/>
              <a:tblGrid>
                <a:gridCol w="2477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252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Scientific Objectives</a:t>
                      </a:r>
                      <a:endParaRPr kumimoji="1" lang="ja-JP" altLang="ja-JP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Observation Targets</a:t>
                      </a:r>
                      <a:endParaRPr kumimoji="1" lang="ja-JP" altLang="ja-JP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Energy Range</a:t>
                      </a:r>
                      <a:endParaRPr kumimoji="1" lang="ja-JP" altLang="ja-JP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9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981"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CR 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Origin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and 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Acceler</a:t>
                      </a:r>
                      <a:r>
                        <a:rPr kumimoji="1" lang="en-US" altLang="ja-JP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ation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Electron spectrum </a:t>
                      </a:r>
                    </a:p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Individual 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spectra  of elements from proton to Fe </a:t>
                      </a:r>
                    </a:p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Ultra Heavy Ions (26&lt;Z≤40)</a:t>
                      </a:r>
                    </a:p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Gamma-rays (Diffuse + Point sources)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1GeV - 20 TeV</a:t>
                      </a:r>
                    </a:p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10 GeV - 1000 TeV</a:t>
                      </a:r>
                    </a:p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&gt; 600 MeV/n</a:t>
                      </a:r>
                    </a:p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1 GeV - 1 TeV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41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735"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Galactic CR Propagation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B/C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and sub-Fe/Fe ratios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Up to some TeV/n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311"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Nearby 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CR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Sources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Electron spectrum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100 GeV - 20 TeV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11"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Dark Ma</a:t>
                      </a:r>
                      <a:r>
                        <a:rPr kumimoji="1" lang="en-US" altLang="ja-JP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tter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Signatures in electron/gamma</a:t>
                      </a: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-ray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spectra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100 GeV - 20 TeV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311"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Solar Physics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Electron ﬂux </a:t>
                      </a: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(1GeV-10GeV)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&lt; 10 GeV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311"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Gamma-­ray Transients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Gamma-­rays</a:t>
                      </a: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and X-rays </a:t>
                      </a:r>
                      <a:r>
                        <a:rPr kumimoji="1" lang="ja-JP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>
                      <a:lvl1pPr marL="179388" defTabSz="912813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179388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7 </a:t>
                      </a:r>
                      <a:r>
                        <a:rPr kumimoji="1" lang="en-US" altLang="ja-JP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keV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Helvetica" pitchFamily="2" charset="0"/>
                          <a:cs typeface="Helvetica" pitchFamily="2" charset="0"/>
                        </a:rPr>
                        <a:t> - 20 MeV</a:t>
                      </a:r>
                      <a:endParaRPr kumimoji="1" lang="ja-JP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Helvetica" pitchFamily="2" charset="0"/>
                        <a:cs typeface="Helvetica" pitchFamily="2" charset="0"/>
                      </a:endParaRPr>
                    </a:p>
                  </a:txBody>
                  <a:tcPr marL="0" marR="0" marT="0" marB="0" anchor="ctr" horzOverflow="overflow">
                    <a:lnL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6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973" name="Line 7">
            <a:extLst>
              <a:ext uri="{FF2B5EF4-FFF2-40B4-BE49-F238E27FC236}">
                <a16:creationId xmlns:a16="http://schemas.microsoft.com/office/drawing/2014/main" id="{77516B6F-0E33-0645-95D3-C9B41DA935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002" y="606426"/>
            <a:ext cx="11836998" cy="46037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9974" name="Picture 2" descr="D:\A Science Projects\CALET\Logo\caletlogo_v080111.jpg">
            <a:extLst>
              <a:ext uri="{FF2B5EF4-FFF2-40B4-BE49-F238E27FC236}">
                <a16:creationId xmlns:a16="http://schemas.microsoft.com/office/drawing/2014/main" id="{6261BC50-71BC-2E42-B253-8CE09AE5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" y="0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5" name="正方形/長方形 1">
            <a:extLst>
              <a:ext uri="{FF2B5EF4-FFF2-40B4-BE49-F238E27FC236}">
                <a16:creationId xmlns:a16="http://schemas.microsoft.com/office/drawing/2014/main" id="{01CC4114-22E7-484D-AEA6-7991DE61F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104776"/>
            <a:ext cx="2711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CALET Overview  </a:t>
            </a:r>
            <a:endParaRPr lang="ja-JP" altLang="en-US" sz="24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FAB3D1-98E2-4C43-A057-6EDCFBDF5CBC}"/>
              </a:ext>
            </a:extLst>
          </p:cNvPr>
          <p:cNvSpPr txBox="1"/>
          <p:nvPr/>
        </p:nvSpPr>
        <p:spPr>
          <a:xfrm>
            <a:off x="1585759" y="771603"/>
            <a:ext cx="3874500" cy="28007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04775" indent="-1079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ja-JP" sz="1600" b="1" dirty="0"/>
              <a:t>Geometrical Factor:</a:t>
            </a:r>
          </a:p>
          <a:p>
            <a:r>
              <a:rPr lang="en-US" altLang="ja-JP" sz="1600" dirty="0"/>
              <a:t>   1040 cm</a:t>
            </a:r>
            <a:r>
              <a:rPr lang="en-US" altLang="ja-JP" sz="1600" baseline="30000" dirty="0"/>
              <a:t>2</a:t>
            </a:r>
            <a:r>
              <a:rPr lang="en-US" altLang="ja-JP" sz="1600" dirty="0"/>
              <a:t> </a:t>
            </a:r>
            <a:r>
              <a:rPr lang="en-US" altLang="ja-JP" sz="1600" dirty="0" err="1"/>
              <a:t>sr</a:t>
            </a:r>
            <a:r>
              <a:rPr lang="en-US" altLang="ja-JP" sz="1600" dirty="0"/>
              <a:t> for electrons, light nuclei</a:t>
            </a:r>
          </a:p>
          <a:p>
            <a:r>
              <a:rPr lang="en-US" altLang="ja-JP" sz="1600" dirty="0"/>
              <a:t>   1000 cm</a:t>
            </a:r>
            <a:r>
              <a:rPr lang="en-US" altLang="ja-JP" sz="1600" baseline="30000" dirty="0"/>
              <a:t>2 </a:t>
            </a:r>
            <a:r>
              <a:rPr lang="en-US" altLang="ja-JP" sz="1600" dirty="0" err="1"/>
              <a:t>sr</a:t>
            </a:r>
            <a:r>
              <a:rPr lang="en-US" altLang="ja-JP" sz="1600" dirty="0"/>
              <a:t> for gamma-rays</a:t>
            </a:r>
          </a:p>
          <a:p>
            <a:r>
              <a:rPr lang="en-US" altLang="ja-JP" sz="1600" dirty="0"/>
              <a:t>   4000 cm</a:t>
            </a:r>
            <a:r>
              <a:rPr lang="en-US" altLang="ja-JP" sz="1600" baseline="30000" dirty="0"/>
              <a:t>2</a:t>
            </a:r>
            <a:r>
              <a:rPr lang="en-US" altLang="ja-JP" sz="1600" dirty="0"/>
              <a:t>sr for ultra-heavy nuclei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ja-JP" sz="1600" b="1" dirty="0"/>
              <a:t>ΔE/E:</a:t>
            </a:r>
          </a:p>
          <a:p>
            <a:r>
              <a:rPr lang="en-US" altLang="ja-JP" sz="1600" dirty="0"/>
              <a:t>  ~2 % (&gt;10GeV) for e , </a:t>
            </a:r>
            <a:r>
              <a:rPr lang="en-US" altLang="ja-JP" sz="1600" dirty="0" err="1"/>
              <a:t>γ</a:t>
            </a:r>
            <a:endParaRPr lang="en-US" altLang="ja-JP" sz="1600" dirty="0"/>
          </a:p>
          <a:p>
            <a:r>
              <a:rPr lang="en-US" altLang="ja-JP" sz="1600" dirty="0"/>
              <a:t>  ~30-35% for protons, nuclei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ja-JP" sz="1600" b="1" dirty="0"/>
              <a:t>e/p separation: </a:t>
            </a:r>
            <a:r>
              <a:rPr lang="en-US" altLang="ja-JP" sz="1600" dirty="0"/>
              <a:t>~10</a:t>
            </a:r>
            <a:r>
              <a:rPr lang="en-US" altLang="ja-JP" sz="1600" baseline="30000" dirty="0"/>
              <a:t>5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ja-JP" sz="1600" b="1" dirty="0"/>
              <a:t>Charge resolution: </a:t>
            </a:r>
            <a:r>
              <a:rPr lang="en-US" altLang="ja-JP" sz="1600" dirty="0"/>
              <a:t>0.15-3 e (p-Fe)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ja-JP" sz="1600" b="1" dirty="0"/>
              <a:t>Angular resolution:</a:t>
            </a:r>
          </a:p>
          <a:p>
            <a:r>
              <a:rPr lang="en-US" altLang="ja-JP" sz="1600" dirty="0"/>
              <a:t>  0.2°for gamma-rays &gt; ~50 GeV  </a:t>
            </a:r>
            <a:endParaRPr lang="ja-JP" altLang="en-US" sz="16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33C47D-5245-4B46-B88A-29C411FFE7F0}"/>
              </a:ext>
            </a:extLst>
          </p:cNvPr>
          <p:cNvSpPr txBox="1"/>
          <p:nvPr/>
        </p:nvSpPr>
        <p:spPr>
          <a:xfrm>
            <a:off x="6707901" y="700236"/>
            <a:ext cx="5357893" cy="302735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72000" tIns="36000" rIns="72000" bIns="36000">
            <a:spAutoFit/>
          </a:bodyPr>
          <a:lstStyle>
            <a:lvl1pPr marL="104775" indent="-2127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SzPct val="75000"/>
              <a:buFont typeface="Wingdings" pitchFamily="2" charset="2"/>
              <a:buChar char="u"/>
            </a:pPr>
            <a:r>
              <a:rPr lang="en-US" altLang="ja-JP" sz="1600" b="1" dirty="0"/>
              <a:t>Electron observation in 1GeV-20TeV</a:t>
            </a:r>
          </a:p>
          <a:p>
            <a:r>
              <a:rPr lang="en-US" altLang="ja-JP" sz="1600" dirty="0"/>
              <a:t>   Design optimized for electron detection:</a:t>
            </a:r>
          </a:p>
          <a:p>
            <a:r>
              <a:rPr lang="en-US" altLang="ja-JP" sz="1600" dirty="0"/>
              <a:t>   high energy resolution and large e/p separation power</a:t>
            </a:r>
          </a:p>
          <a:p>
            <a:r>
              <a:rPr lang="en-US" altLang="ja-JP" sz="1600" dirty="0"/>
              <a:t>   + electromagnetic shower containment</a:t>
            </a:r>
          </a:p>
          <a:p>
            <a:r>
              <a:rPr lang="en-US" altLang="ja-JP" sz="1600" b="1" dirty="0"/>
              <a:t>   </a:t>
            </a:r>
            <a:r>
              <a:rPr lang="en-US" altLang="ja-JP" sz="1600" b="1" dirty="0">
                <a:solidFill>
                  <a:srgbClr val="FF0000"/>
                </a:solidFill>
              </a:rPr>
              <a:t>Search for Dark Matter and Nearby Sources</a:t>
            </a:r>
            <a:endParaRPr lang="en-US" altLang="ja-JP" sz="1600" dirty="0"/>
          </a:p>
          <a:p>
            <a:pPr>
              <a:buSzPct val="75000"/>
              <a:buFont typeface="Wingdings" pitchFamily="2" charset="2"/>
              <a:buChar char="u"/>
            </a:pPr>
            <a:r>
              <a:rPr lang="en-US" altLang="ja-JP" sz="1600" b="1" dirty="0"/>
              <a:t>Observation of cosmic-rays in 10 GeV-1 </a:t>
            </a:r>
            <a:r>
              <a:rPr lang="en-US" altLang="ja-JP" sz="1600" b="1" dirty="0" err="1"/>
              <a:t>PeV</a:t>
            </a:r>
            <a:endParaRPr lang="en-US" altLang="ja-JP" sz="1600" b="1" dirty="0"/>
          </a:p>
          <a:p>
            <a:r>
              <a:rPr lang="en-US" altLang="ja-JP" sz="1600" dirty="0"/>
              <a:t>   </a:t>
            </a:r>
            <a:r>
              <a:rPr lang="en-US" altLang="ja-JP" sz="1600" b="1" dirty="0">
                <a:solidFill>
                  <a:srgbClr val="FF0000"/>
                </a:solidFill>
              </a:rPr>
              <a:t>CR acceleration and propagation  mechanism(s)</a:t>
            </a:r>
            <a:endParaRPr lang="en-US" altLang="ja-JP" sz="1600" dirty="0"/>
          </a:p>
          <a:p>
            <a:pPr>
              <a:buSzPct val="75000"/>
              <a:buFont typeface="Wingdings" pitchFamily="2" charset="2"/>
              <a:buChar char="u"/>
            </a:pPr>
            <a:r>
              <a:rPr lang="en-US" altLang="ja-JP" sz="1600" b="1" dirty="0"/>
              <a:t> Detection of transient phenomena in space:</a:t>
            </a:r>
          </a:p>
          <a:p>
            <a:pPr>
              <a:buSzPct val="100000"/>
              <a:buFont typeface="システムフォント（レギュラー）"/>
              <a:buChar char="-"/>
            </a:pPr>
            <a:r>
              <a:rPr lang="en-US" altLang="ja-JP" sz="1600" dirty="0"/>
              <a:t>  Gamma-ray burst</a:t>
            </a:r>
          </a:p>
          <a:p>
            <a:pPr>
              <a:buSzPct val="100000"/>
              <a:buFont typeface="システムフォント（レギュラー）"/>
              <a:buChar char="-"/>
            </a:pPr>
            <a:r>
              <a:rPr lang="en-US" altLang="ja-JP" sz="1600" dirty="0"/>
              <a:t>  GW </a:t>
            </a:r>
            <a:r>
              <a:rPr lang="en-US" altLang="ja-JP" sz="1600" dirty="0" err="1"/>
              <a:t>e.m.</a:t>
            </a:r>
            <a:r>
              <a:rPr lang="en-US" altLang="ja-JP" sz="1600" dirty="0"/>
              <a:t> counterparts</a:t>
            </a:r>
          </a:p>
          <a:p>
            <a:pPr>
              <a:buSzPct val="100000"/>
              <a:buFont typeface="システムフォント（レギュラー）"/>
              <a:buChar char="-"/>
            </a:pPr>
            <a:r>
              <a:rPr lang="en-US" altLang="ja-JP" sz="1600" dirty="0"/>
              <a:t>  Solar modulation</a:t>
            </a:r>
          </a:p>
          <a:p>
            <a:pPr>
              <a:buSzPct val="100000"/>
              <a:buFont typeface="システムフォント（レギュラー）"/>
              <a:buChar char="-"/>
            </a:pPr>
            <a:r>
              <a:rPr lang="en-US" altLang="ja-JP" sz="1600" dirty="0"/>
              <a:t>  Space weather</a:t>
            </a:r>
          </a:p>
        </p:txBody>
      </p:sp>
      <p:sp>
        <p:nvSpPr>
          <p:cNvPr id="39978" name="テキスト ボックス 2">
            <a:extLst>
              <a:ext uri="{FF2B5EF4-FFF2-40B4-BE49-F238E27FC236}">
                <a16:creationId xmlns:a16="http://schemas.microsoft.com/office/drawing/2014/main" id="{B24C9C6B-571F-FA48-82D8-2A3B389F5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" y="1558164"/>
            <a:ext cx="1337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  <a:ea typeface="MS PGothic" panose="020B0600070205080204" pitchFamily="34" charset="-128"/>
              </a:rPr>
              <a:t>Detector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  <a:ea typeface="MS PGothic" panose="020B0600070205080204" pitchFamily="34" charset="-128"/>
              </a:rPr>
              <a:t>performance</a:t>
            </a:r>
            <a:endParaRPr lang="ja-JP" altLang="en-US" sz="1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9979" name="テキスト ボックス 9">
            <a:extLst>
              <a:ext uri="{FF2B5EF4-FFF2-40B4-BE49-F238E27FC236}">
                <a16:creationId xmlns:a16="http://schemas.microsoft.com/office/drawing/2014/main" id="{9905435C-7E70-C64A-8AEF-E98D82812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08" y="1509838"/>
            <a:ext cx="10951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panose="020B0400000000000000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  <a:ea typeface="MS PGothic" panose="020B0600070205080204" pitchFamily="34" charset="-128"/>
              </a:rPr>
              <a:t>Scientific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  <a:ea typeface="MS PGothic" panose="020B0600070205080204" pitchFamily="34" charset="-128"/>
              </a:rPr>
              <a:t>objectives</a:t>
            </a:r>
            <a:endParaRPr lang="ja-JP" altLang="en-US" sz="16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4image4234854144">
            <a:extLst>
              <a:ext uri="{FF2B5EF4-FFF2-40B4-BE49-F238E27FC236}">
                <a16:creationId xmlns:a16="http://schemas.microsoft.com/office/drawing/2014/main" id="{1AEC97B2-8500-CB4E-A2F8-A6F040871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32" y="1063037"/>
            <a:ext cx="5044090" cy="33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74E1FB0-F063-E840-80FE-19A0610B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8B046BE-66C4-D649-BC27-F7B18F8E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sp>
        <p:nvSpPr>
          <p:cNvPr id="7" name="テキスト ボックス 22">
            <a:extLst>
              <a:ext uri="{FF2B5EF4-FFF2-40B4-BE49-F238E27FC236}">
                <a16:creationId xmlns:a16="http://schemas.microsoft.com/office/drawing/2014/main" id="{91F59DCC-7D3C-EB41-8BE7-492AC265E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34" y="739094"/>
            <a:ext cx="448071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00"/>
                </a:solidFill>
              </a:rPr>
              <a:t>Accumulated observation time (</a:t>
            </a:r>
            <a:r>
              <a:rPr lang="en-US" altLang="ja-JP" sz="1800" dirty="0">
                <a:solidFill>
                  <a:srgbClr val="FF0000"/>
                </a:solidFill>
              </a:rPr>
              <a:t>live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>
                <a:solidFill>
                  <a:srgbClr val="0070C0"/>
                </a:solidFill>
              </a:rPr>
              <a:t>dead</a:t>
            </a:r>
            <a:r>
              <a:rPr lang="en-US" altLang="ja-JP" sz="1800" dirty="0">
                <a:solidFill>
                  <a:srgbClr val="000000"/>
                </a:solidFill>
              </a:rPr>
              <a:t>)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8" name="正方形/長方形 5">
            <a:extLst>
              <a:ext uri="{FF2B5EF4-FFF2-40B4-BE49-F238E27FC236}">
                <a16:creationId xmlns:a16="http://schemas.microsoft.com/office/drawing/2014/main" id="{0534AC7F-73C0-5840-81FA-D10DD697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496" y="2975222"/>
            <a:ext cx="1616207" cy="25736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200" dirty="0">
                <a:solidFill>
                  <a:srgbClr val="FF0000"/>
                </a:solidFill>
                <a:cs typeface="Arial" panose="020B0604020202020204" pitchFamily="34" charset="0"/>
              </a:rPr>
              <a:t>Trigger Rate : ~ 8.7 Hz</a:t>
            </a:r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934E9B19-AF46-A942-ACBD-3EC92D95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C8DC85-485E-464C-8D2C-7C5AF7BB1F2A}"/>
              </a:ext>
            </a:extLst>
          </p:cNvPr>
          <p:cNvSpPr txBox="1"/>
          <p:nvPr/>
        </p:nvSpPr>
        <p:spPr>
          <a:xfrm>
            <a:off x="6387934" y="1063037"/>
            <a:ext cx="533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Energy deposit (in TASC) spectrum: 1 GeV-1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PeV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ABAB34-20B1-2A4E-B64E-EFA5AA270D01}"/>
              </a:ext>
            </a:extLst>
          </p:cNvPr>
          <p:cNvSpPr/>
          <p:nvPr/>
        </p:nvSpPr>
        <p:spPr>
          <a:xfrm>
            <a:off x="3204653" y="77903"/>
            <a:ext cx="5514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solidFill>
                  <a:srgbClr val="002060"/>
                </a:solidFill>
                <a:latin typeface="Helvetica" pitchFamily="2" charset="0"/>
                <a:cs typeface="Arial" panose="020B0604020202020204" pitchFamily="34" charset="0"/>
              </a:rPr>
              <a:t>CALET Observations on the ISS</a:t>
            </a:r>
            <a:r>
              <a:rPr lang="en-US" altLang="ja-JP" sz="28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endParaRPr lang="ja-JP" altLang="en-US" sz="280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0" name="Picture 2" descr="D:\A Science Projects\CALET\Logo\caletlogo_v080111.jpg">
            <a:extLst>
              <a:ext uri="{FF2B5EF4-FFF2-40B4-BE49-F238E27FC236}">
                <a16:creationId xmlns:a16="http://schemas.microsoft.com/office/drawing/2014/main" id="{DC9C986C-57F3-BD4D-B1BF-E157FD16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33" y="0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D81D0279-19E9-AF41-B8A5-803CD166C150}"/>
              </a:ext>
            </a:extLst>
          </p:cNvPr>
          <p:cNvSpPr txBox="1"/>
          <p:nvPr/>
        </p:nvSpPr>
        <p:spPr>
          <a:xfrm>
            <a:off x="1078434" y="4425456"/>
            <a:ext cx="4458390" cy="213747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lIns="144000" tIns="144000" rIns="144000" bIns="144000" rtlCol="0">
            <a:spAutoFit/>
          </a:bodyPr>
          <a:lstStyle/>
          <a:p>
            <a:pPr>
              <a:lnSpc>
                <a:spcPts val="176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High-energy trigger (&gt; 10 GeV) statistics: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time &gt;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2119 days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(*)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76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(*) as of July 31, 2021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Live time fraction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&gt; 85%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Exposure of HE trigger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~186 m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HE-gamma point source exposure</a:t>
            </a:r>
          </a:p>
          <a:p>
            <a:pPr>
              <a:lnSpc>
                <a:spcPts val="176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~3.6 m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day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(for Crab,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Geminga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E8775C9-3D92-E84B-86B7-BB8F9B3F3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903" y="1468058"/>
            <a:ext cx="6273761" cy="50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5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7817F09-9E26-A541-979B-53CEB01E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2022.3.2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DB69513-19A0-AE40-9750-E7D13D5EC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ISEE Symposium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6F43D8-0482-6E4B-B214-12513661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ABB36-5136-4A4D-8957-881539FED1C2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D2544AD-08A9-134F-A233-A604522E94B7}"/>
              </a:ext>
            </a:extLst>
          </p:cNvPr>
          <p:cNvGrpSpPr/>
          <p:nvPr/>
        </p:nvGrpSpPr>
        <p:grpSpPr>
          <a:xfrm>
            <a:off x="114300" y="886496"/>
            <a:ext cx="11719283" cy="5877842"/>
            <a:chOff x="119931" y="758265"/>
            <a:chExt cx="11719283" cy="5877842"/>
          </a:xfrm>
        </p:grpSpPr>
        <p:pic>
          <p:nvPicPr>
            <p:cNvPr id="6" name="図 11" descr="地図, 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82E6F7BE-AC04-1E4D-AB42-C3A430D7A3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20" b="-3267"/>
            <a:stretch/>
          </p:blipFill>
          <p:spPr bwMode="auto">
            <a:xfrm>
              <a:off x="119931" y="758265"/>
              <a:ext cx="8686799" cy="587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4">
              <a:extLst>
                <a:ext uri="{FF2B5EF4-FFF2-40B4-BE49-F238E27FC236}">
                  <a16:creationId xmlns:a16="http://schemas.microsoft.com/office/drawing/2014/main" id="{3C85D098-5A03-1C48-9318-AB2AD28ABD91}"/>
                </a:ext>
              </a:extLst>
            </p:cNvPr>
            <p:cNvSpPr/>
            <p:nvPr/>
          </p:nvSpPr>
          <p:spPr>
            <a:xfrm>
              <a:off x="690403" y="864978"/>
              <a:ext cx="55075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Phys. Rev. Lett. </a:t>
              </a:r>
              <a:r>
                <a:rPr lang="en-US" altLang="ja-JP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r>
                <a:rPr lang="en-US" altLang="ja-JP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261102 (2018)</a:t>
              </a:r>
              <a:endParaRPr lang="en-US" altLang="ja-JP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38">
              <a:extLst>
                <a:ext uri="{FF2B5EF4-FFF2-40B4-BE49-F238E27FC236}">
                  <a16:creationId xmlns:a16="http://schemas.microsoft.com/office/drawing/2014/main" id="{0595A36F-3284-5E41-B582-CFF4EB8B0D68}"/>
                </a:ext>
              </a:extLst>
            </p:cNvPr>
            <p:cNvSpPr txBox="1"/>
            <p:nvPr/>
          </p:nvSpPr>
          <p:spPr>
            <a:xfrm>
              <a:off x="957507" y="782996"/>
              <a:ext cx="5100394" cy="4924952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A0151CC5-4095-954C-BCED-CD89209E05FC}"/>
                </a:ext>
              </a:extLst>
            </p:cNvPr>
            <p:cNvSpPr txBox="1"/>
            <p:nvPr/>
          </p:nvSpPr>
          <p:spPr>
            <a:xfrm>
              <a:off x="6057901" y="773183"/>
              <a:ext cx="5781313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rgbClr val="FFC000">
                  <a:alpha val="88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Below 1 </a:t>
              </a: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TeV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:  CALET spectrum is consistent with AMS-02</a:t>
              </a:r>
            </a:p>
            <a:p>
              <a:pPr marL="285750" indent="-285750">
                <a:lnSpc>
                  <a:spcPct val="150000"/>
                </a:lnSpc>
                <a:buFont typeface="Arial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Present measurements cluster into 2 groups: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       </a:t>
              </a:r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AMS02 + CALET    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and     </a:t>
              </a:r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FERMI + DAMPE 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       possibly indicating the presence of unknown systematics</a:t>
              </a:r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D597C886-2D48-3A43-9185-85597B589511}"/>
                </a:ext>
              </a:extLst>
            </p:cNvPr>
            <p:cNvSpPr txBox="1"/>
            <p:nvPr/>
          </p:nvSpPr>
          <p:spPr>
            <a:xfrm>
              <a:off x="2543371" y="1234310"/>
              <a:ext cx="19541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[11 GeV, 4.8 </a:t>
              </a:r>
              <a:r>
                <a:rPr lang="en-US" sz="2000" dirty="0" err="1">
                  <a:solidFill>
                    <a:prstClr val="black"/>
                  </a:solidFill>
                  <a:latin typeface="Calibri"/>
                </a:rPr>
                <a:t>TeV</a:t>
              </a: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]</a:t>
              </a:r>
              <a:endParaRPr lang="en-US" sz="14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1E691300-6F0B-894D-B5AC-B56E1521F8B3}"/>
                </a:ext>
              </a:extLst>
            </p:cNvPr>
            <p:cNvSpPr txBox="1"/>
            <p:nvPr/>
          </p:nvSpPr>
          <p:spPr>
            <a:xfrm>
              <a:off x="8561896" y="3103094"/>
              <a:ext cx="3265338" cy="2031325"/>
            </a:xfrm>
            <a:prstGeom prst="rect">
              <a:avLst/>
            </a:prstGeom>
            <a:solidFill>
              <a:srgbClr val="DCFFFE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Above 1 </a:t>
              </a:r>
              <a:r>
                <a:rPr lang="en-US" dirty="0" err="1"/>
                <a:t>TeV</a:t>
              </a:r>
              <a:r>
                <a:rPr lang="en-US" dirty="0"/>
                <a:t> CALET observes a suppression of the flux consistent with DAMPE within errors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 peak-like structure at 1.4 TeV in CALET measurement irrespective of binning</a:t>
              </a:r>
            </a:p>
          </p:txBody>
        </p:sp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id="{598F90CC-AB51-B64C-9F6C-D0A6420FE0AF}"/>
                </a:ext>
              </a:extLst>
            </p:cNvPr>
            <p:cNvSpPr txBox="1"/>
            <p:nvPr/>
          </p:nvSpPr>
          <p:spPr>
            <a:xfrm flipH="1">
              <a:off x="6121400" y="2648678"/>
              <a:ext cx="1790700" cy="3084669"/>
            </a:xfrm>
            <a:prstGeom prst="rect">
              <a:avLst/>
            </a:prstGeom>
            <a:noFill/>
            <a:ln w="38100">
              <a:solidFill>
                <a:srgbClr val="0052A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Left Arrow 20">
              <a:extLst>
                <a:ext uri="{FF2B5EF4-FFF2-40B4-BE49-F238E27FC236}">
                  <a16:creationId xmlns:a16="http://schemas.microsoft.com/office/drawing/2014/main" id="{CDB3B85E-49A9-B64C-9FBF-E2EDB465E2E9}"/>
                </a:ext>
              </a:extLst>
            </p:cNvPr>
            <p:cNvSpPr/>
            <p:nvPr/>
          </p:nvSpPr>
          <p:spPr>
            <a:xfrm>
              <a:off x="8031978" y="3844170"/>
              <a:ext cx="402314" cy="2745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4" name="Left Arrow 21">
              <a:extLst>
                <a:ext uri="{FF2B5EF4-FFF2-40B4-BE49-F238E27FC236}">
                  <a16:creationId xmlns:a16="http://schemas.microsoft.com/office/drawing/2014/main" id="{1FE1693C-BA08-7E4A-A395-C0BBA6401A4C}"/>
                </a:ext>
              </a:extLst>
            </p:cNvPr>
            <p:cNvSpPr/>
            <p:nvPr/>
          </p:nvSpPr>
          <p:spPr>
            <a:xfrm>
              <a:off x="5534901" y="1325363"/>
              <a:ext cx="402314" cy="274587"/>
            </a:xfrm>
            <a:prstGeom prst="lef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15" name="Picture 2" descr="D:\A Science Projects\CALET\Logo\caletlogo_v080111.jpg">
            <a:extLst>
              <a:ext uri="{FF2B5EF4-FFF2-40B4-BE49-F238E27FC236}">
                <a16:creationId xmlns:a16="http://schemas.microsoft.com/office/drawing/2014/main" id="{FD31D780-EE08-0C40-9814-0DC90A50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64" y="-2975"/>
            <a:ext cx="734635" cy="73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D113635-2546-A54E-AA53-3C9809294440}"/>
              </a:ext>
            </a:extLst>
          </p:cNvPr>
          <p:cNvSpPr/>
          <p:nvPr/>
        </p:nvSpPr>
        <p:spPr>
          <a:xfrm>
            <a:off x="3514802" y="121685"/>
            <a:ext cx="552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Cosmic-ray All-electron Spectrum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20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43641</TotalTime>
  <Words>3675</Words>
  <Application>Microsoft Macintosh PowerPoint</Application>
  <PresentationFormat>ワイド画面</PresentationFormat>
  <Paragraphs>674</Paragraphs>
  <Slides>31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4" baseType="lpstr">
      <vt:lpstr>LINGWAI TC MEDIUM</vt:lpstr>
      <vt:lpstr>MS PGothic</vt:lpstr>
      <vt:lpstr>MS PGothic</vt:lpstr>
      <vt:lpstr>システムフォント（レギュラー）</vt:lpstr>
      <vt:lpstr>Arial</vt:lpstr>
      <vt:lpstr>Calibri</vt:lpstr>
      <vt:lpstr>Comic Sans MS</vt:lpstr>
      <vt:lpstr>Helvetica</vt:lpstr>
      <vt:lpstr>Symbol</vt:lpstr>
      <vt:lpstr>Tahoma</vt:lpstr>
      <vt:lpstr>Times New Roman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Epics/Cosmos Heavy Nuclei Simulations</dc:title>
  <dc:creator>Brian Rauch</dc:creator>
  <cp:lastModifiedBy>Torii Shoji</cp:lastModifiedBy>
  <cp:revision>1401</cp:revision>
  <cp:lastPrinted>2019-07-25T13:49:29Z</cp:lastPrinted>
  <dcterms:created xsi:type="dcterms:W3CDTF">2012-05-21T22:34:43Z</dcterms:created>
  <dcterms:modified xsi:type="dcterms:W3CDTF">2022-02-28T10:13:17Z</dcterms:modified>
</cp:coreProperties>
</file>